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6"/>
  </p:handoutMasterIdLst>
  <p:sldIdLst>
    <p:sldId id="388" r:id="rId3"/>
    <p:sldId id="551" r:id="rId5"/>
    <p:sldId id="553" r:id="rId6"/>
    <p:sldId id="389" r:id="rId7"/>
    <p:sldId id="396" r:id="rId8"/>
    <p:sldId id="402" r:id="rId9"/>
    <p:sldId id="555" r:id="rId10"/>
    <p:sldId id="436" r:id="rId11"/>
    <p:sldId id="556" r:id="rId12"/>
    <p:sldId id="492" r:id="rId13"/>
    <p:sldId id="439" r:id="rId14"/>
    <p:sldId id="557" r:id="rId15"/>
    <p:sldId id="440" r:id="rId16"/>
    <p:sldId id="560" r:id="rId17"/>
    <p:sldId id="609" r:id="rId18"/>
    <p:sldId id="442" r:id="rId19"/>
    <p:sldId id="463" r:id="rId20"/>
    <p:sldId id="464" r:id="rId21"/>
    <p:sldId id="465" r:id="rId22"/>
    <p:sldId id="466" r:id="rId23"/>
    <p:sldId id="467" r:id="rId24"/>
    <p:sldId id="468" r:id="rId25"/>
    <p:sldId id="490" r:id="rId26"/>
    <p:sldId id="491" r:id="rId27"/>
    <p:sldId id="493" r:id="rId28"/>
    <p:sldId id="494" r:id="rId29"/>
    <p:sldId id="495" r:id="rId30"/>
    <p:sldId id="496" r:id="rId31"/>
    <p:sldId id="499" r:id="rId32"/>
    <p:sldId id="500" r:id="rId33"/>
    <p:sldId id="502" r:id="rId34"/>
    <p:sldId id="503" r:id="rId35"/>
    <p:sldId id="506" r:id="rId36"/>
    <p:sldId id="505" r:id="rId37"/>
    <p:sldId id="504" r:id="rId38"/>
    <p:sldId id="507" r:id="rId39"/>
    <p:sldId id="508" r:id="rId40"/>
    <p:sldId id="509" r:id="rId41"/>
    <p:sldId id="510" r:id="rId42"/>
    <p:sldId id="511" r:id="rId43"/>
    <p:sldId id="513" r:id="rId44"/>
    <p:sldId id="516" r:id="rId45"/>
    <p:sldId id="514" r:id="rId46"/>
    <p:sldId id="515" r:id="rId47"/>
    <p:sldId id="545" r:id="rId48"/>
    <p:sldId id="602" r:id="rId49"/>
    <p:sldId id="546" r:id="rId50"/>
    <p:sldId id="547" r:id="rId51"/>
    <p:sldId id="548" r:id="rId52"/>
    <p:sldId id="549" r:id="rId53"/>
    <p:sldId id="550" r:id="rId54"/>
    <p:sldId id="394" r:id="rId55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5428"/>
    <a:srgbClr val="AA2828"/>
    <a:srgbClr val="003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2"/>
    <p:restoredTop sz="96327" autoAdjust="0"/>
  </p:normalViewPr>
  <p:slideViewPr>
    <p:cSldViewPr snapToGrid="0">
      <p:cViewPr varScale="1">
        <p:scale>
          <a:sx n="124" d="100"/>
          <a:sy n="124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gs" Target="tags/tag241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3D0C4-8ADB-45C9-8A59-3F8BC0A99B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68BFC-01CB-48B0-ABB1-5134A3C026F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0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68BFC-01CB-48B0-ABB1-5134A3C026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0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68BFC-01CB-48B0-ABB1-5134A3C026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0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68BFC-01CB-48B0-ABB1-5134A3C026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0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68BFC-01CB-48B0-ABB1-5134A3C026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0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68BFC-01CB-48B0-ABB1-5134A3C026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154250" y="0"/>
            <a:ext cx="6037750" cy="6858000"/>
          </a:xfrm>
          <a:custGeom>
            <a:avLst/>
            <a:gdLst>
              <a:gd name="connsiteX0" fmla="*/ 1772040 w 6037750"/>
              <a:gd name="connsiteY0" fmla="*/ 0 h 6858000"/>
              <a:gd name="connsiteX1" fmla="*/ 6037750 w 6037750"/>
              <a:gd name="connsiteY1" fmla="*/ 0 h 6858000"/>
              <a:gd name="connsiteX2" fmla="*/ 6037750 w 6037750"/>
              <a:gd name="connsiteY2" fmla="*/ 6858000 h 6858000"/>
              <a:gd name="connsiteX3" fmla="*/ 1772040 w 6037750"/>
              <a:gd name="connsiteY3" fmla="*/ 6858000 h 6858000"/>
              <a:gd name="connsiteX4" fmla="*/ 1738582 w 6037750"/>
              <a:gd name="connsiteY4" fmla="*/ 6800025 h 6858000"/>
              <a:gd name="connsiteX5" fmla="*/ 174752 w 6037750"/>
              <a:gd name="connsiteY5" fmla="*/ 4090214 h 6858000"/>
              <a:gd name="connsiteX6" fmla="*/ 174752 w 6037750"/>
              <a:gd name="connsiteY6" fmla="*/ 2767786 h 6858000"/>
              <a:gd name="connsiteX7" fmla="*/ 1750813 w 6037750"/>
              <a:gd name="connsiteY7" fmla="*/ 367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7750" h="6858000">
                <a:moveTo>
                  <a:pt x="1772040" y="0"/>
                </a:moveTo>
                <a:lnTo>
                  <a:pt x="6037750" y="0"/>
                </a:lnTo>
                <a:lnTo>
                  <a:pt x="6037750" y="6858000"/>
                </a:lnTo>
                <a:lnTo>
                  <a:pt x="1772040" y="6858000"/>
                </a:lnTo>
                <a:lnTo>
                  <a:pt x="1738582" y="6800025"/>
                </a:lnTo>
                <a:cubicBezTo>
                  <a:pt x="174752" y="4090214"/>
                  <a:pt x="174752" y="4090214"/>
                  <a:pt x="174752" y="4090214"/>
                </a:cubicBezTo>
                <a:cubicBezTo>
                  <a:pt x="-58250" y="3679097"/>
                  <a:pt x="-58250" y="3178904"/>
                  <a:pt x="174752" y="2767786"/>
                </a:cubicBezTo>
                <a:cubicBezTo>
                  <a:pt x="1142310" y="1091199"/>
                  <a:pt x="1565616" y="357691"/>
                  <a:pt x="1750813" y="367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022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689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590535" y="7527885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5094535" y="7527885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856135" y="752788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image" Target="../media/image4.png"/><Relationship Id="rId46" Type="http://schemas.openxmlformats.org/officeDocument/2006/relationships/slideLayout" Target="../slideLayouts/slideLayout1.xml"/><Relationship Id="rId45" Type="http://schemas.openxmlformats.org/officeDocument/2006/relationships/tags" Target="../tags/tag51.xml"/><Relationship Id="rId44" Type="http://schemas.openxmlformats.org/officeDocument/2006/relationships/tags" Target="../tags/tag50.xml"/><Relationship Id="rId43" Type="http://schemas.openxmlformats.org/officeDocument/2006/relationships/tags" Target="../tags/tag49.xml"/><Relationship Id="rId42" Type="http://schemas.openxmlformats.org/officeDocument/2006/relationships/tags" Target="../tags/tag48.xml"/><Relationship Id="rId41" Type="http://schemas.openxmlformats.org/officeDocument/2006/relationships/tags" Target="../tags/tag47.xml"/><Relationship Id="rId40" Type="http://schemas.openxmlformats.org/officeDocument/2006/relationships/tags" Target="../tags/tag46.xml"/><Relationship Id="rId4" Type="http://schemas.openxmlformats.org/officeDocument/2006/relationships/tags" Target="../tags/tag11.xml"/><Relationship Id="rId39" Type="http://schemas.openxmlformats.org/officeDocument/2006/relationships/tags" Target="../tags/tag45.xml"/><Relationship Id="rId38" Type="http://schemas.openxmlformats.org/officeDocument/2006/relationships/tags" Target="../tags/tag44.xml"/><Relationship Id="rId37" Type="http://schemas.openxmlformats.org/officeDocument/2006/relationships/tags" Target="../tags/tag43.xml"/><Relationship Id="rId36" Type="http://schemas.openxmlformats.org/officeDocument/2006/relationships/tags" Target="../tags/tag42.xml"/><Relationship Id="rId35" Type="http://schemas.openxmlformats.org/officeDocument/2006/relationships/tags" Target="../tags/tag41.xml"/><Relationship Id="rId34" Type="http://schemas.openxmlformats.org/officeDocument/2006/relationships/tags" Target="../tags/tag40.xml"/><Relationship Id="rId33" Type="http://schemas.openxmlformats.org/officeDocument/2006/relationships/tags" Target="../tags/tag39.xml"/><Relationship Id="rId32" Type="http://schemas.openxmlformats.org/officeDocument/2006/relationships/tags" Target="../tags/tag38.xml"/><Relationship Id="rId31" Type="http://schemas.openxmlformats.org/officeDocument/2006/relationships/tags" Target="../tags/tag37.xml"/><Relationship Id="rId30" Type="http://schemas.openxmlformats.org/officeDocument/2006/relationships/tags" Target="../tags/tag36.xml"/><Relationship Id="rId3" Type="http://schemas.openxmlformats.org/officeDocument/2006/relationships/tags" Target="../tags/tag10.xml"/><Relationship Id="rId29" Type="http://schemas.openxmlformats.org/officeDocument/2006/relationships/tags" Target="../tags/tag35.xml"/><Relationship Id="rId28" Type="http://schemas.openxmlformats.org/officeDocument/2006/relationships/tags" Target="../tags/tag34.xml"/><Relationship Id="rId27" Type="http://schemas.openxmlformats.org/officeDocument/2006/relationships/tags" Target="../tags/tag33.xml"/><Relationship Id="rId26" Type="http://schemas.openxmlformats.org/officeDocument/2006/relationships/tags" Target="../tags/tag32.xml"/><Relationship Id="rId25" Type="http://schemas.openxmlformats.org/officeDocument/2006/relationships/tags" Target="../tags/tag3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9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24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6" Type="http://schemas.openxmlformats.org/officeDocument/2006/relationships/tags" Target="../tags/tag65.xml"/><Relationship Id="rId5" Type="http://schemas.openxmlformats.org/officeDocument/2006/relationships/image" Target="../media/image4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" b="5304"/>
          <a:stretch>
            <a:fillRect/>
          </a:stretch>
        </p:blipFill>
        <p:spPr>
          <a:xfrm>
            <a:off x="-1" y="-21772"/>
            <a:ext cx="12192001" cy="687977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-65313" y="-21772"/>
            <a:ext cx="12271528" cy="6879772"/>
          </a:xfrm>
          <a:prstGeom prst="rect">
            <a:avLst/>
          </a:prstGeom>
          <a:gradFill flip="none" rotWithShape="1">
            <a:gsLst>
              <a:gs pos="0">
                <a:srgbClr val="AA2828">
                  <a:alpha val="82737"/>
                  <a:lumMod val="40003"/>
                </a:srgbClr>
              </a:gs>
              <a:gs pos="63000">
                <a:schemeClr val="accent1">
                  <a:lumMod val="54000"/>
                  <a:lumOff val="46000"/>
                  <a:alpha val="45130"/>
                </a:schemeClr>
              </a:gs>
              <a:gs pos="99000">
                <a:schemeClr val="bg1">
                  <a:alpha val="36763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200911" y="2331636"/>
            <a:ext cx="4685030" cy="175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5400" b="1" dirty="0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  <a:cs typeface="微软雅黑" panose="020B0503020204020204" pitchFamily="34" charset="-122"/>
              </a:rPr>
              <a:t>操作系统</a:t>
            </a:r>
            <a:endParaRPr lang="zh-CN" altLang="en-US" sz="5400" b="1" dirty="0">
              <a:solidFill>
                <a:schemeClr val="bg1"/>
              </a:solidFill>
              <a:latin typeface="Times New Roman" panose="02020503050405090304" charset="0"/>
              <a:ea typeface="思源黑体" panose="020B0400000000000000" pitchFamily="34" charset="-122"/>
              <a:cs typeface="微软雅黑" panose="020B0503020204020204" pitchFamily="34" charset="-122"/>
            </a:endParaRPr>
          </a:p>
          <a:p>
            <a:pPr algn="r"/>
            <a:r>
              <a:rPr lang="zh-CN" altLang="en-US" sz="5400" b="1" dirty="0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  <a:cs typeface="微软雅黑" panose="020B0503020204020204" pitchFamily="34" charset="-122"/>
              </a:rPr>
              <a:t>启动</a:t>
            </a:r>
            <a:r>
              <a:rPr lang="zh-CN" altLang="en-US" sz="5400" b="1" dirty="0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  <a:cs typeface="微软雅黑" panose="020B0503020204020204" pitchFamily="34" charset="-122"/>
              </a:rPr>
              <a:t>分析</a:t>
            </a:r>
            <a:endParaRPr lang="zh-CN" altLang="en-US" sz="5400" b="1" dirty="0">
              <a:solidFill>
                <a:schemeClr val="bg1"/>
              </a:solidFill>
              <a:latin typeface="Times New Roman" panose="02020503050405090304" charset="0"/>
              <a:ea typeface="思源黑体" panose="020B0400000000000000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66746" y="4283464"/>
            <a:ext cx="3719288" cy="1499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r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计算技术研究所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马子睿</a:t>
            </a:r>
            <a:endParaRPr lang="zh-CN" altLang="en-US" sz="2000" dirty="0">
              <a:solidFill>
                <a:schemeClr val="bg1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  <a:p>
            <a:pPr indent="0" algn="r" fontAlgn="auto">
              <a:lnSpc>
                <a:spcPct val="150000"/>
              </a:lnSpc>
            </a:pPr>
            <a:fld id="{BB962C8B-B14F-4D97-AF65-F5344CB8AC3E}" type="datetime2">
              <a:rPr lang="zh-CN" altLang="en-US" sz="2000" dirty="0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</a:rPr>
            </a:fld>
            <a:endParaRPr lang="zh-CN" altLang="en-US" sz="2000" dirty="0">
              <a:solidFill>
                <a:schemeClr val="bg1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96693"/>
            <a:ext cx="2742035" cy="5785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8619" y="6350169"/>
            <a:ext cx="568036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503050405090304" charset="0"/>
                <a:ea typeface="思源黑体" panose="020B0400000000000000" pitchFamily="34" charset="-122"/>
              </a:rPr>
              <a:t>University of Chinese Academy of Sciences</a:t>
            </a:r>
            <a:endParaRPr lang="en-GB" altLang="zh-CN" sz="1600" b="0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503050405090304" charset="0"/>
              <a:ea typeface="思源黑体" panose="020B0400000000000000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X86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的进程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管理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585" y="911860"/>
            <a:ext cx="8931910" cy="5727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setup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：设置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IDT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和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GDT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GDT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：全局描述符表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功能：保存了每个进程的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LDT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地址，位于内核数据段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LDT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：用于线性地址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分段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：用于进程调度时保存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上细纹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位置：内核数据段，已经写好了前三项，即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、内核代码段、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内核数据段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初始化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GDTR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X86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定义的寄存器，内容是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GDT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起始地址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IDT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：中断描述符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表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功能：保存了保护模式下所有中断服务程序的入口地址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位置：内核数据段，目前全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空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初始化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IDTR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X86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定义的寄存器，内容是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IDT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的起始地址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setup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：打开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32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位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保护模式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打开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A20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，实现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32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位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寻址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功能：使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CPU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可以使用全部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32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根地址线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寻址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建立保护模式中断机制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操作：对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8259A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重新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编程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CR0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寄存器为保护模式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跳转到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模块的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head.s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继续执行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jmpi 0, 8 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指令：将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CS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与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GDT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表项的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项，也就是内核代码段关联，跳转到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x00000</a:t>
            </a:r>
            <a:endParaRPr lang="en-US" altLang="zh-CN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370" y="4142740"/>
            <a:ext cx="6369050" cy="2507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head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：配置保护模式的基本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数据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6038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配置各个和地址相关的寄存器的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值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包括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FS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GS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，使其从实模式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转换为保护模式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配置“用户栈”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不是所有用户程序的共用栈，而是一些由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OS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创建的用户进程的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用户栈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操作：将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esp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指向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栈顶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配置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IDT</a:t>
            </a:r>
            <a:endParaRPr lang="en-US" altLang="zh-CN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操作：将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IDT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所有表项的服务程序入口指向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ignore_int 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配置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GDT</a:t>
            </a:r>
            <a:endParaRPr lang="en-US" altLang="zh-CN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操作：废除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setup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设置的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GDT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，重新设置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GDTR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的值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原因：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setup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马上要被覆盖，此时只有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head.s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的位置是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安全的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head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：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创建分页机制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5938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为内核配置页表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head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16MB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内存以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4KB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进行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页划分，留出最低的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个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页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第一个页是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页目录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，每一项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4B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，共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1K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项，前四项是内核的页目录表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第二至五页是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内核页表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，每一项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4B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，共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4K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项，每一项管理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4K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，因此一共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16MB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，覆盖全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部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特点：对于内核，线性地址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=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物理地址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思考：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内核没那么大，为什么要配置全部内存？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97505"/>
            <a:ext cx="12192000" cy="2197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回顾：页表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机制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5" y="1087120"/>
            <a:ext cx="11241405" cy="4773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98110" y="1224280"/>
            <a:ext cx="2212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线性地址（基于</a:t>
            </a:r>
            <a:r>
              <a:rPr lang="zh-CN" altLang="en-US"/>
              <a:t>段）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89500" y="4525010"/>
            <a:ext cx="120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物理地址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81200" y="947420"/>
            <a:ext cx="1909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一个进程只能在自己的线性地址内访问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head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：进入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main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函数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5566410" cy="1975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return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main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原因：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main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函数不会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返回，避免无谓的压栈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配置返回地址：一个死循环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" y="2970530"/>
            <a:ext cx="6083300" cy="2413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310" y="2011045"/>
            <a:ext cx="5486400" cy="1587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4645" y="3884930"/>
            <a:ext cx="2995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</a:rPr>
              <a:t>main</a:t>
            </a:r>
            <a:r>
              <a:rPr lang="zh-CN" altLang="en-US" sz="3200" b="1">
                <a:solidFill>
                  <a:srgbClr val="FF0000"/>
                </a:solidFill>
              </a:rPr>
              <a:t>函数！启动！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" b="5304"/>
          <a:stretch>
            <a:fillRect/>
          </a:stretch>
        </p:blipFill>
        <p:spPr>
          <a:xfrm>
            <a:off x="-1" y="-21772"/>
            <a:ext cx="12192001" cy="687977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-65313" y="-21772"/>
            <a:ext cx="12271528" cy="6879772"/>
          </a:xfrm>
          <a:prstGeom prst="rect">
            <a:avLst/>
          </a:prstGeom>
          <a:gradFill flip="none" rotWithShape="1">
            <a:gsLst>
              <a:gs pos="0">
                <a:srgbClr val="AA2828">
                  <a:alpha val="82737"/>
                  <a:lumMod val="40003"/>
                </a:srgbClr>
              </a:gs>
              <a:gs pos="63000">
                <a:schemeClr val="accent1">
                  <a:lumMod val="54000"/>
                  <a:lumOff val="46000"/>
                  <a:alpha val="45130"/>
                </a:schemeClr>
              </a:gs>
              <a:gs pos="99000">
                <a:schemeClr val="bg1">
                  <a:alpha val="36763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96693"/>
            <a:ext cx="2742035" cy="5785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8619" y="6350169"/>
            <a:ext cx="568036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503050405090304" charset="0"/>
                <a:ea typeface="思源黑体" panose="020B0400000000000000" pitchFamily="34" charset="-122"/>
              </a:rPr>
              <a:t>University of Chinese Academy of Sciences</a:t>
            </a:r>
            <a:endParaRPr lang="en-GB" altLang="zh-CN" sz="1600" b="0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503050405090304" charset="0"/>
              <a:ea typeface="思源黑体" panose="020B0400000000000000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5" y="1953895"/>
            <a:ext cx="12190095" cy="208470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2915285" y="2315210"/>
            <a:ext cx="1395095" cy="136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2</a:t>
            </a:r>
            <a:endParaRPr lang="en-US" altLang="zh-CN" sz="44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4793615" y="2623185"/>
            <a:ext cx="635571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设备环境初始化以及创建进程</a:t>
            </a:r>
            <a:r>
              <a:rPr lang="en-US" altLang="zh-CN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0</a:t>
            </a:r>
            <a:endParaRPr lang="zh-CN" altLang="en-US" sz="3600">
              <a:solidFill>
                <a:srgbClr val="C00000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设备环境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初始化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设置根设备、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硬盘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回顾：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bootsect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给出了根设备在内存中的映射地址，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setup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给出了硬盘信息在内存中的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映射地址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操作：在内核中保存这两个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数据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规划内存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格局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划分：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将内存规划为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内核代码数据区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主内存区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zh-CN" alt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缓冲区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zh-CN" altLang="en-US" sz="2000">
                <a:solidFill>
                  <a:srgbClr val="FFC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虚拟盘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四个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区域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支持将不同大小的内存个性化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划分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625" y="3681095"/>
            <a:ext cx="7666355" cy="30968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27960" y="4936490"/>
            <a:ext cx="675005" cy="243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74390" y="4936490"/>
            <a:ext cx="660400" cy="2584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34790" y="4936490"/>
            <a:ext cx="660400" cy="2584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图文框 6"/>
          <p:cNvSpPr/>
          <p:nvPr/>
        </p:nvSpPr>
        <p:spPr>
          <a:xfrm>
            <a:off x="1651000" y="4505960"/>
            <a:ext cx="7165975" cy="803910"/>
          </a:xfrm>
          <a:prstGeom prst="frame">
            <a:avLst>
              <a:gd name="adj1" fmla="val 892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设备环境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初始化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异常处理类中断服务程序挂接（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trap_init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IDT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：每个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IDT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表项记录了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中断服务程序入口地址、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DPL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（什么特权级可以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触发）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IDT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最初由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head.s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设置，但那时所有表项都指向了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ignore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操作：将中断服务程序入口地址记录到对应的表项中（系统调用入口不在此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设置）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775" y="2757805"/>
            <a:ext cx="5956935" cy="38531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0560" y="4333875"/>
            <a:ext cx="4408805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CPU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中的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IDTR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指向了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IDT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的起始地址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IDT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的每一项指向了一个中断服务程序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2973705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Linux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启动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过程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16" name="任意多边形: 形状 15"/>
          <p:cNvSpPr/>
          <p:nvPr>
            <p:custDataLst>
              <p:tags r:id="rId6"/>
            </p:custDataLst>
          </p:nvPr>
        </p:nvSpPr>
        <p:spPr>
          <a:xfrm>
            <a:off x="6793185" y="1202819"/>
            <a:ext cx="10621" cy="4074452"/>
          </a:xfrm>
          <a:custGeom>
            <a:avLst/>
            <a:gdLst>
              <a:gd name="connsiteX0" fmla="*/ 0 w 9525"/>
              <a:gd name="connsiteY0" fmla="*/ 3907917 h 3907917"/>
              <a:gd name="connsiteX1" fmla="*/ 0 w 9525"/>
              <a:gd name="connsiteY1" fmla="*/ 0 h 390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907917">
                <a:moveTo>
                  <a:pt x="0" y="3907917"/>
                </a:moveTo>
                <a:lnTo>
                  <a:pt x="0" y="0"/>
                </a:lnTo>
              </a:path>
            </a:pathLst>
          </a:custGeom>
          <a:noFill/>
          <a:ln w="44450" cap="flat">
            <a:solidFill>
              <a:schemeClr val="tx1">
                <a:lumMod val="50000"/>
                <a:lumOff val="50000"/>
                <a:alpha val="30000"/>
              </a:schemeClr>
            </a:solidFill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任意多边形: 形状 19"/>
          <p:cNvSpPr/>
          <p:nvPr>
            <p:custDataLst>
              <p:tags r:id="rId7"/>
            </p:custDataLst>
          </p:nvPr>
        </p:nvSpPr>
        <p:spPr>
          <a:xfrm>
            <a:off x="5801184" y="5488748"/>
            <a:ext cx="991577" cy="516808"/>
          </a:xfrm>
          <a:custGeom>
            <a:avLst/>
            <a:gdLst>
              <a:gd name="connsiteX0" fmla="*/ 0 w 889254"/>
              <a:gd name="connsiteY0" fmla="*/ 0 h 444626"/>
              <a:gd name="connsiteX1" fmla="*/ 444627 w 889254"/>
              <a:gd name="connsiteY1" fmla="*/ 444627 h 444626"/>
              <a:gd name="connsiteX2" fmla="*/ 444627 w 889254"/>
              <a:gd name="connsiteY2" fmla="*/ 444627 h 444626"/>
              <a:gd name="connsiteX3" fmla="*/ 889254 w 889254"/>
              <a:gd name="connsiteY3" fmla="*/ 0 h 44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4" h="444626">
                <a:moveTo>
                  <a:pt x="0" y="0"/>
                </a:moveTo>
                <a:cubicBezTo>
                  <a:pt x="0" y="245554"/>
                  <a:pt x="199073" y="444627"/>
                  <a:pt x="444627" y="444627"/>
                </a:cubicBezTo>
                <a:lnTo>
                  <a:pt x="444627" y="444627"/>
                </a:lnTo>
                <a:cubicBezTo>
                  <a:pt x="690182" y="444627"/>
                  <a:pt x="889254" y="245554"/>
                  <a:pt x="889254" y="0"/>
                </a:cubicBezTo>
              </a:path>
            </a:pathLst>
          </a:custGeom>
          <a:noFill/>
          <a:ln w="44450" cap="flat">
            <a:solidFill>
              <a:schemeClr val="tx1">
                <a:lumMod val="50000"/>
                <a:lumOff val="50000"/>
                <a:alpha val="30000"/>
              </a:schemeClr>
            </a:solidFill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任意多边形: 形状 20"/>
          <p:cNvSpPr/>
          <p:nvPr>
            <p:custDataLst>
              <p:tags r:id="rId8"/>
            </p:custDataLst>
          </p:nvPr>
        </p:nvSpPr>
        <p:spPr>
          <a:xfrm>
            <a:off x="5801184" y="1687845"/>
            <a:ext cx="10621" cy="3612814"/>
          </a:xfrm>
          <a:custGeom>
            <a:avLst/>
            <a:gdLst>
              <a:gd name="connsiteX0" fmla="*/ 0 w 9525"/>
              <a:gd name="connsiteY0" fmla="*/ 0 h 3354705"/>
              <a:gd name="connsiteX1" fmla="*/ 0 w 9525"/>
              <a:gd name="connsiteY1" fmla="*/ 3354705 h 335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3354705">
                <a:moveTo>
                  <a:pt x="0" y="0"/>
                </a:moveTo>
                <a:lnTo>
                  <a:pt x="0" y="3354705"/>
                </a:lnTo>
              </a:path>
            </a:pathLst>
          </a:custGeom>
          <a:noFill/>
          <a:ln w="44450" cap="flat">
            <a:solidFill>
              <a:schemeClr val="tx1">
                <a:lumMod val="50000"/>
                <a:lumOff val="50000"/>
                <a:alpha val="30000"/>
              </a:schemeClr>
            </a:solidFill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>
            <p:custDataLst>
              <p:tags r:id="rId9"/>
            </p:custDataLst>
          </p:nvPr>
        </p:nvSpPr>
        <p:spPr>
          <a:xfrm>
            <a:off x="5801184" y="1077491"/>
            <a:ext cx="10621" cy="439435"/>
          </a:xfrm>
          <a:custGeom>
            <a:avLst/>
            <a:gdLst>
              <a:gd name="connsiteX0" fmla="*/ 0 w 9525"/>
              <a:gd name="connsiteY0" fmla="*/ 0 h 420243"/>
              <a:gd name="connsiteX1" fmla="*/ 0 w 9525"/>
              <a:gd name="connsiteY1" fmla="*/ 420243 h 42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20243">
                <a:moveTo>
                  <a:pt x="0" y="0"/>
                </a:moveTo>
                <a:lnTo>
                  <a:pt x="0" y="420243"/>
                </a:lnTo>
              </a:path>
            </a:pathLst>
          </a:custGeom>
          <a:ln w="44450" cap="flat">
            <a:solidFill>
              <a:schemeClr val="tx1">
                <a:lumMod val="50000"/>
                <a:lumOff val="50000"/>
                <a:alpha val="30000"/>
              </a:schemeClr>
            </a:solidFill>
            <a:prstDash val="solid"/>
            <a:miter/>
          </a:ln>
        </p:spPr>
        <p:txBody>
          <a:bodyPr rtlCol="0" anchor="ctr"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等腰三角形 24"/>
          <p:cNvSpPr/>
          <p:nvPr>
            <p:custDataLst>
              <p:tags r:id="rId10"/>
            </p:custDataLst>
          </p:nvPr>
        </p:nvSpPr>
        <p:spPr>
          <a:xfrm rot="10800000">
            <a:off x="5723296" y="1517200"/>
            <a:ext cx="160570" cy="140498"/>
          </a:xfrm>
          <a:prstGeom prst="triangle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等腰三角形 25"/>
          <p:cNvSpPr/>
          <p:nvPr>
            <p:custDataLst>
              <p:tags r:id="rId11"/>
            </p:custDataLst>
          </p:nvPr>
        </p:nvSpPr>
        <p:spPr>
          <a:xfrm rot="10800000">
            <a:off x="5723296" y="5301110"/>
            <a:ext cx="160570" cy="140498"/>
          </a:xfrm>
          <a:prstGeom prst="triangle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等腰三角形 30"/>
          <p:cNvSpPr/>
          <p:nvPr>
            <p:custDataLst>
              <p:tags r:id="rId12"/>
            </p:custDataLst>
          </p:nvPr>
        </p:nvSpPr>
        <p:spPr>
          <a:xfrm>
            <a:off x="6716006" y="5347843"/>
            <a:ext cx="160570" cy="140498"/>
          </a:xfrm>
          <a:prstGeom prst="triangle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等腰三角形 34"/>
          <p:cNvSpPr/>
          <p:nvPr>
            <p:custDataLst>
              <p:tags r:id="rId13"/>
            </p:custDataLst>
          </p:nvPr>
        </p:nvSpPr>
        <p:spPr>
          <a:xfrm>
            <a:off x="6716006" y="1064037"/>
            <a:ext cx="160570" cy="140498"/>
          </a:xfrm>
          <a:prstGeom prst="triangle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椭圆 38"/>
          <p:cNvSpPr/>
          <p:nvPr>
            <p:custDataLst>
              <p:tags r:id="rId14"/>
            </p:custDataLst>
          </p:nvPr>
        </p:nvSpPr>
        <p:spPr>
          <a:xfrm>
            <a:off x="5725420" y="1871234"/>
            <a:ext cx="140498" cy="140498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0" name="椭圆 39"/>
          <p:cNvSpPr/>
          <p:nvPr>
            <p:custDataLst>
              <p:tags r:id="rId15"/>
            </p:custDataLst>
          </p:nvPr>
        </p:nvSpPr>
        <p:spPr>
          <a:xfrm>
            <a:off x="5725420" y="2908552"/>
            <a:ext cx="140498" cy="140498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椭圆 40"/>
          <p:cNvSpPr/>
          <p:nvPr>
            <p:custDataLst>
              <p:tags r:id="rId16"/>
            </p:custDataLst>
          </p:nvPr>
        </p:nvSpPr>
        <p:spPr>
          <a:xfrm>
            <a:off x="5725420" y="3906218"/>
            <a:ext cx="140498" cy="140498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椭圆 41"/>
          <p:cNvSpPr/>
          <p:nvPr>
            <p:custDataLst>
              <p:tags r:id="rId17"/>
            </p:custDataLst>
          </p:nvPr>
        </p:nvSpPr>
        <p:spPr>
          <a:xfrm>
            <a:off x="6718838" y="1871234"/>
            <a:ext cx="140498" cy="140498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椭圆 42"/>
          <p:cNvSpPr/>
          <p:nvPr>
            <p:custDataLst>
              <p:tags r:id="rId18"/>
            </p:custDataLst>
          </p:nvPr>
        </p:nvSpPr>
        <p:spPr>
          <a:xfrm>
            <a:off x="6718838" y="2908552"/>
            <a:ext cx="140498" cy="140498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4" name="椭圆 43"/>
          <p:cNvSpPr/>
          <p:nvPr>
            <p:custDataLst>
              <p:tags r:id="rId19"/>
            </p:custDataLst>
          </p:nvPr>
        </p:nvSpPr>
        <p:spPr>
          <a:xfrm>
            <a:off x="6718838" y="3906218"/>
            <a:ext cx="140498" cy="140498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5" name="文本框 44"/>
          <p:cNvSpPr txBox="1"/>
          <p:nvPr>
            <p:custDataLst>
              <p:tags r:id="rId20"/>
            </p:custDataLst>
          </p:nvPr>
        </p:nvSpPr>
        <p:spPr>
          <a:xfrm>
            <a:off x="662741" y="1896724"/>
            <a:ext cx="3859583" cy="428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BIOS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的中断服务、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BIOS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和不同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的“两头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约定”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: 圆角 45"/>
          <p:cNvSpPr/>
          <p:nvPr>
            <p:custDataLst>
              <p:tags r:id="rId21"/>
            </p:custDataLst>
          </p:nvPr>
        </p:nvSpPr>
        <p:spPr>
          <a:xfrm>
            <a:off x="651412" y="1449934"/>
            <a:ext cx="3929064" cy="42838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r"/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BIOS</a:t>
            </a: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加载</a:t>
            </a: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bootsect</a:t>
            </a:r>
            <a:endParaRPr lang="en-US" altLang="zh-CN" b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文本框 46"/>
          <p:cNvSpPr txBox="1"/>
          <p:nvPr>
            <p:custDataLst>
              <p:tags r:id="rId22"/>
            </p:custDataLst>
          </p:nvPr>
        </p:nvSpPr>
        <p:spPr>
          <a:xfrm>
            <a:off x="662741" y="2970154"/>
            <a:ext cx="3859583" cy="428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内存规划、加载内核、保护模式、执行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矩形: 圆角 47"/>
          <p:cNvSpPr/>
          <p:nvPr>
            <p:custDataLst>
              <p:tags r:id="rId23"/>
            </p:custDataLst>
          </p:nvPr>
        </p:nvSpPr>
        <p:spPr>
          <a:xfrm>
            <a:off x="651412" y="2522656"/>
            <a:ext cx="3929064" cy="42838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r"/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bootsect</a:t>
            </a: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加载</a:t>
            </a: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其余</a:t>
            </a: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内核</a:t>
            </a:r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/>
          <p:cNvSpPr txBox="1"/>
          <p:nvPr>
            <p:custDataLst>
              <p:tags r:id="rId24"/>
            </p:custDataLst>
          </p:nvPr>
        </p:nvSpPr>
        <p:spPr>
          <a:xfrm>
            <a:off x="451737" y="4036503"/>
            <a:ext cx="4051559" cy="428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设置各类设备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服务，规划物理内存、设置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中断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矩形: 圆角 49"/>
          <p:cNvSpPr/>
          <p:nvPr>
            <p:custDataLst>
              <p:tags r:id="rId25"/>
            </p:custDataLst>
          </p:nvPr>
        </p:nvSpPr>
        <p:spPr>
          <a:xfrm>
            <a:off x="647164" y="3593253"/>
            <a:ext cx="3929064" cy="42838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r"/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设备环境</a:t>
            </a: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初始化</a:t>
            </a:r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6"/>
            </p:custDataLst>
          </p:nvPr>
        </p:nvSpPr>
        <p:spPr>
          <a:xfrm>
            <a:off x="8069122" y="1896724"/>
            <a:ext cx="3859583" cy="428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shell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程序的执行逻辑、进程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和进程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的创建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矩形: 圆角 51"/>
          <p:cNvSpPr/>
          <p:nvPr>
            <p:custDataLst>
              <p:tags r:id="rId27"/>
            </p:custDataLst>
          </p:nvPr>
        </p:nvSpPr>
        <p:spPr>
          <a:xfrm>
            <a:off x="8020266" y="1449934"/>
            <a:ext cx="3925925" cy="42838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进程</a:t>
            </a: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2</a:t>
            </a: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加载</a:t>
            </a: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shell</a:t>
            </a: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程序</a:t>
            </a:r>
            <a:endParaRPr lang="en-US" altLang="zh-CN" b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8"/>
            </p:custDataLst>
          </p:nvPr>
        </p:nvSpPr>
        <p:spPr>
          <a:xfrm>
            <a:off x="8069122" y="2970154"/>
            <a:ext cx="3859583" cy="428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设备文件访问、创建进程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矩形: 圆角 53"/>
          <p:cNvSpPr/>
          <p:nvPr>
            <p:custDataLst>
              <p:tags r:id="rId29"/>
            </p:custDataLst>
          </p:nvPr>
        </p:nvSpPr>
        <p:spPr>
          <a:xfrm>
            <a:off x="8020266" y="2522656"/>
            <a:ext cx="3925925" cy="42838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进程</a:t>
            </a: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创建进程</a:t>
            </a: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2</a:t>
            </a:r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30"/>
            </p:custDataLst>
          </p:nvPr>
        </p:nvSpPr>
        <p:spPr>
          <a:xfrm>
            <a:off x="8069122" y="4026590"/>
            <a:ext cx="3859583" cy="428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硬盘访问、文件系统原理与加载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: 圆角 55"/>
          <p:cNvSpPr/>
          <p:nvPr>
            <p:custDataLst>
              <p:tags r:id="rId31"/>
            </p:custDataLst>
          </p:nvPr>
        </p:nvSpPr>
        <p:spPr>
          <a:xfrm>
            <a:off x="8020266" y="3579091"/>
            <a:ext cx="3925925" cy="42838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进程</a:t>
            </a: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安装根文件系统</a:t>
            </a:r>
            <a:endParaRPr lang="en-US" altLang="zh-CN" b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/>
          <p:cNvSpPr/>
          <p:nvPr>
            <p:custDataLst>
              <p:tags r:id="rId32"/>
            </p:custDataLst>
          </p:nvPr>
        </p:nvSpPr>
        <p:spPr>
          <a:xfrm>
            <a:off x="5725420" y="4917338"/>
            <a:ext cx="140498" cy="140498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椭圆 6"/>
          <p:cNvSpPr/>
          <p:nvPr>
            <p:custDataLst>
              <p:tags r:id="rId33"/>
            </p:custDataLst>
          </p:nvPr>
        </p:nvSpPr>
        <p:spPr>
          <a:xfrm>
            <a:off x="6718838" y="4917338"/>
            <a:ext cx="140498" cy="140498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34"/>
            </p:custDataLst>
          </p:nvPr>
        </p:nvSpPr>
        <p:spPr>
          <a:xfrm>
            <a:off x="643624" y="5123386"/>
            <a:ext cx="3859583" cy="428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进程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的意义、创建方式、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调度契机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矩形: 圆角 5"/>
          <p:cNvSpPr/>
          <p:nvPr>
            <p:custDataLst>
              <p:tags r:id="rId35"/>
            </p:custDataLst>
          </p:nvPr>
        </p:nvSpPr>
        <p:spPr>
          <a:xfrm>
            <a:off x="633002" y="4675887"/>
            <a:ext cx="3929064" cy="42838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r"/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内核创建进程</a:t>
            </a: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endParaRPr lang="en-US" altLang="zh-CN" b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36"/>
            </p:custDataLst>
          </p:nvPr>
        </p:nvSpPr>
        <p:spPr>
          <a:xfrm>
            <a:off x="8069122" y="5095063"/>
            <a:ext cx="3859583" cy="428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父子进程创建机制、进程调度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: 圆角 7"/>
          <p:cNvSpPr/>
          <p:nvPr>
            <p:custDataLst>
              <p:tags r:id="rId37"/>
            </p:custDataLst>
          </p:nvPr>
        </p:nvSpPr>
        <p:spPr>
          <a:xfrm>
            <a:off x="8020266" y="4647565"/>
            <a:ext cx="3925925" cy="42838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进程</a:t>
            </a: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0</a:t>
            </a: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创建进程</a:t>
            </a:r>
            <a:r>
              <a:rPr lang="en-US" altLang="zh-CN" b="1" spc="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>
            <p:custDataLst>
              <p:tags r:id="rId38"/>
            </p:custDataLst>
          </p:nvPr>
        </p:nvSpPr>
        <p:spPr>
          <a:xfrm>
            <a:off x="4775194" y="1801135"/>
            <a:ext cx="812496" cy="293848"/>
          </a:xfrm>
          <a:custGeom>
            <a:avLst/>
            <a:gdLst>
              <a:gd name="connsiteX0" fmla="*/ 0 w 728653"/>
              <a:gd name="connsiteY0" fmla="*/ 0 h 263525"/>
              <a:gd name="connsiteX1" fmla="*/ 596890 w 728653"/>
              <a:gd name="connsiteY1" fmla="*/ 0 h 263525"/>
              <a:gd name="connsiteX2" fmla="*/ 728653 w 728653"/>
              <a:gd name="connsiteY2" fmla="*/ 131763 h 263525"/>
              <a:gd name="connsiteX3" fmla="*/ 596890 w 728653"/>
              <a:gd name="connsiteY3" fmla="*/ 263525 h 263525"/>
              <a:gd name="connsiteX4" fmla="*/ 0 w 728653"/>
              <a:gd name="connsiteY4" fmla="*/ 263525 h 263525"/>
              <a:gd name="connsiteX5" fmla="*/ 0 w 728653"/>
              <a:gd name="connsiteY5" fmla="*/ 0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653" h="263525">
                <a:moveTo>
                  <a:pt x="0" y="0"/>
                </a:moveTo>
                <a:lnTo>
                  <a:pt x="596890" y="0"/>
                </a:lnTo>
                <a:lnTo>
                  <a:pt x="728653" y="131763"/>
                </a:lnTo>
                <a:lnTo>
                  <a:pt x="596890" y="263525"/>
                </a:lnTo>
                <a:lnTo>
                  <a:pt x="0" y="263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1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任意多边形: 形状 17"/>
          <p:cNvSpPr/>
          <p:nvPr>
            <p:custDataLst>
              <p:tags r:id="rId39"/>
            </p:custDataLst>
          </p:nvPr>
        </p:nvSpPr>
        <p:spPr>
          <a:xfrm>
            <a:off x="4772362" y="2834913"/>
            <a:ext cx="812496" cy="293848"/>
          </a:xfrm>
          <a:custGeom>
            <a:avLst/>
            <a:gdLst>
              <a:gd name="connsiteX0" fmla="*/ 0 w 728653"/>
              <a:gd name="connsiteY0" fmla="*/ 0 h 263525"/>
              <a:gd name="connsiteX1" fmla="*/ 596890 w 728653"/>
              <a:gd name="connsiteY1" fmla="*/ 0 h 263525"/>
              <a:gd name="connsiteX2" fmla="*/ 728653 w 728653"/>
              <a:gd name="connsiteY2" fmla="*/ 131763 h 263525"/>
              <a:gd name="connsiteX3" fmla="*/ 596890 w 728653"/>
              <a:gd name="connsiteY3" fmla="*/ 263525 h 263525"/>
              <a:gd name="connsiteX4" fmla="*/ 0 w 728653"/>
              <a:gd name="connsiteY4" fmla="*/ 263525 h 263525"/>
              <a:gd name="connsiteX5" fmla="*/ 0 w 728653"/>
              <a:gd name="connsiteY5" fmla="*/ 0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653" h="263525">
                <a:moveTo>
                  <a:pt x="0" y="0"/>
                </a:moveTo>
                <a:lnTo>
                  <a:pt x="596890" y="0"/>
                </a:lnTo>
                <a:lnTo>
                  <a:pt x="728653" y="131763"/>
                </a:lnTo>
                <a:lnTo>
                  <a:pt x="596890" y="263525"/>
                </a:lnTo>
                <a:lnTo>
                  <a:pt x="0" y="263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1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4" name="任意多边形: 形状 23"/>
          <p:cNvSpPr/>
          <p:nvPr>
            <p:custDataLst>
              <p:tags r:id="rId40"/>
            </p:custDataLst>
          </p:nvPr>
        </p:nvSpPr>
        <p:spPr>
          <a:xfrm>
            <a:off x="4765990" y="3824083"/>
            <a:ext cx="812496" cy="293848"/>
          </a:xfrm>
          <a:custGeom>
            <a:avLst/>
            <a:gdLst>
              <a:gd name="connsiteX0" fmla="*/ 0 w 728653"/>
              <a:gd name="connsiteY0" fmla="*/ 0 h 263525"/>
              <a:gd name="connsiteX1" fmla="*/ 596890 w 728653"/>
              <a:gd name="connsiteY1" fmla="*/ 0 h 263525"/>
              <a:gd name="connsiteX2" fmla="*/ 728653 w 728653"/>
              <a:gd name="connsiteY2" fmla="*/ 131763 h 263525"/>
              <a:gd name="connsiteX3" fmla="*/ 596890 w 728653"/>
              <a:gd name="connsiteY3" fmla="*/ 263525 h 263525"/>
              <a:gd name="connsiteX4" fmla="*/ 0 w 728653"/>
              <a:gd name="connsiteY4" fmla="*/ 263525 h 263525"/>
              <a:gd name="connsiteX5" fmla="*/ 0 w 728653"/>
              <a:gd name="connsiteY5" fmla="*/ 0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653" h="263525">
                <a:moveTo>
                  <a:pt x="0" y="0"/>
                </a:moveTo>
                <a:lnTo>
                  <a:pt x="596890" y="0"/>
                </a:lnTo>
                <a:lnTo>
                  <a:pt x="728653" y="131763"/>
                </a:lnTo>
                <a:lnTo>
                  <a:pt x="596890" y="263525"/>
                </a:lnTo>
                <a:lnTo>
                  <a:pt x="0" y="263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1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9" name="任意多边形: 形状 28"/>
          <p:cNvSpPr/>
          <p:nvPr>
            <p:custDataLst>
              <p:tags r:id="rId41"/>
            </p:custDataLst>
          </p:nvPr>
        </p:nvSpPr>
        <p:spPr>
          <a:xfrm>
            <a:off x="4765990" y="4847240"/>
            <a:ext cx="812496" cy="293848"/>
          </a:xfrm>
          <a:custGeom>
            <a:avLst/>
            <a:gdLst>
              <a:gd name="connsiteX0" fmla="*/ 0 w 728653"/>
              <a:gd name="connsiteY0" fmla="*/ 0 h 263525"/>
              <a:gd name="connsiteX1" fmla="*/ 596890 w 728653"/>
              <a:gd name="connsiteY1" fmla="*/ 0 h 263525"/>
              <a:gd name="connsiteX2" fmla="*/ 728653 w 728653"/>
              <a:gd name="connsiteY2" fmla="*/ 131763 h 263525"/>
              <a:gd name="connsiteX3" fmla="*/ 596890 w 728653"/>
              <a:gd name="connsiteY3" fmla="*/ 263525 h 263525"/>
              <a:gd name="connsiteX4" fmla="*/ 0 w 728653"/>
              <a:gd name="connsiteY4" fmla="*/ 263525 h 263525"/>
              <a:gd name="connsiteX5" fmla="*/ 0 w 728653"/>
              <a:gd name="connsiteY5" fmla="*/ 0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653" h="263525">
                <a:moveTo>
                  <a:pt x="0" y="0"/>
                </a:moveTo>
                <a:lnTo>
                  <a:pt x="596890" y="0"/>
                </a:lnTo>
                <a:lnTo>
                  <a:pt x="728653" y="131763"/>
                </a:lnTo>
                <a:lnTo>
                  <a:pt x="596890" y="263525"/>
                </a:lnTo>
                <a:lnTo>
                  <a:pt x="0" y="263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1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3" name="任意多边形: 形状 32"/>
          <p:cNvSpPr/>
          <p:nvPr>
            <p:custDataLst>
              <p:tags r:id="rId42"/>
            </p:custDataLst>
          </p:nvPr>
        </p:nvSpPr>
        <p:spPr>
          <a:xfrm>
            <a:off x="7001357" y="4859985"/>
            <a:ext cx="812496" cy="293848"/>
          </a:xfrm>
          <a:custGeom>
            <a:avLst/>
            <a:gdLst>
              <a:gd name="connsiteX0" fmla="*/ 131763 w 728653"/>
              <a:gd name="connsiteY0" fmla="*/ 0 h 263525"/>
              <a:gd name="connsiteX1" fmla="*/ 728653 w 728653"/>
              <a:gd name="connsiteY1" fmla="*/ 0 h 263525"/>
              <a:gd name="connsiteX2" fmla="*/ 728653 w 728653"/>
              <a:gd name="connsiteY2" fmla="*/ 263525 h 263525"/>
              <a:gd name="connsiteX3" fmla="*/ 131763 w 728653"/>
              <a:gd name="connsiteY3" fmla="*/ 263525 h 263525"/>
              <a:gd name="connsiteX4" fmla="*/ 0 w 728653"/>
              <a:gd name="connsiteY4" fmla="*/ 131763 h 263525"/>
              <a:gd name="connsiteX5" fmla="*/ 131763 w 728653"/>
              <a:gd name="connsiteY5" fmla="*/ 0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653" h="263525">
                <a:moveTo>
                  <a:pt x="131763" y="0"/>
                </a:moveTo>
                <a:lnTo>
                  <a:pt x="728653" y="0"/>
                </a:lnTo>
                <a:lnTo>
                  <a:pt x="728653" y="263525"/>
                </a:lnTo>
                <a:lnTo>
                  <a:pt x="131763" y="263525"/>
                </a:lnTo>
                <a:lnTo>
                  <a:pt x="0" y="131763"/>
                </a:lnTo>
                <a:lnTo>
                  <a:pt x="1317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1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7" name="任意多边形: 形状 36"/>
          <p:cNvSpPr/>
          <p:nvPr>
            <p:custDataLst>
              <p:tags r:id="rId43"/>
            </p:custDataLst>
          </p:nvPr>
        </p:nvSpPr>
        <p:spPr>
          <a:xfrm>
            <a:off x="7001357" y="3848157"/>
            <a:ext cx="812496" cy="293848"/>
          </a:xfrm>
          <a:custGeom>
            <a:avLst/>
            <a:gdLst>
              <a:gd name="connsiteX0" fmla="*/ 131763 w 728653"/>
              <a:gd name="connsiteY0" fmla="*/ 0 h 263525"/>
              <a:gd name="connsiteX1" fmla="*/ 728653 w 728653"/>
              <a:gd name="connsiteY1" fmla="*/ 0 h 263525"/>
              <a:gd name="connsiteX2" fmla="*/ 728653 w 728653"/>
              <a:gd name="connsiteY2" fmla="*/ 263525 h 263525"/>
              <a:gd name="connsiteX3" fmla="*/ 131763 w 728653"/>
              <a:gd name="connsiteY3" fmla="*/ 263525 h 263525"/>
              <a:gd name="connsiteX4" fmla="*/ 0 w 728653"/>
              <a:gd name="connsiteY4" fmla="*/ 131763 h 263525"/>
              <a:gd name="connsiteX5" fmla="*/ 131763 w 728653"/>
              <a:gd name="connsiteY5" fmla="*/ 0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653" h="263525">
                <a:moveTo>
                  <a:pt x="131763" y="0"/>
                </a:moveTo>
                <a:lnTo>
                  <a:pt x="728653" y="0"/>
                </a:lnTo>
                <a:lnTo>
                  <a:pt x="728653" y="263525"/>
                </a:lnTo>
                <a:lnTo>
                  <a:pt x="131763" y="263525"/>
                </a:lnTo>
                <a:lnTo>
                  <a:pt x="0" y="131763"/>
                </a:lnTo>
                <a:lnTo>
                  <a:pt x="1317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1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3" name="任意多边形: 形状 62"/>
          <p:cNvSpPr/>
          <p:nvPr>
            <p:custDataLst>
              <p:tags r:id="rId44"/>
            </p:custDataLst>
          </p:nvPr>
        </p:nvSpPr>
        <p:spPr>
          <a:xfrm>
            <a:off x="7007730" y="2847658"/>
            <a:ext cx="812496" cy="293848"/>
          </a:xfrm>
          <a:custGeom>
            <a:avLst/>
            <a:gdLst>
              <a:gd name="connsiteX0" fmla="*/ 131763 w 728653"/>
              <a:gd name="connsiteY0" fmla="*/ 0 h 263525"/>
              <a:gd name="connsiteX1" fmla="*/ 728653 w 728653"/>
              <a:gd name="connsiteY1" fmla="*/ 0 h 263525"/>
              <a:gd name="connsiteX2" fmla="*/ 728653 w 728653"/>
              <a:gd name="connsiteY2" fmla="*/ 263525 h 263525"/>
              <a:gd name="connsiteX3" fmla="*/ 131763 w 728653"/>
              <a:gd name="connsiteY3" fmla="*/ 263525 h 263525"/>
              <a:gd name="connsiteX4" fmla="*/ 0 w 728653"/>
              <a:gd name="connsiteY4" fmla="*/ 131763 h 263525"/>
              <a:gd name="connsiteX5" fmla="*/ 131763 w 728653"/>
              <a:gd name="connsiteY5" fmla="*/ 0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653" h="263525">
                <a:moveTo>
                  <a:pt x="131763" y="0"/>
                </a:moveTo>
                <a:lnTo>
                  <a:pt x="728653" y="0"/>
                </a:lnTo>
                <a:lnTo>
                  <a:pt x="728653" y="263525"/>
                </a:lnTo>
                <a:lnTo>
                  <a:pt x="131763" y="263525"/>
                </a:lnTo>
                <a:lnTo>
                  <a:pt x="0" y="131763"/>
                </a:lnTo>
                <a:lnTo>
                  <a:pt x="1317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14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6" name="任意多边形: 形状 65"/>
          <p:cNvSpPr/>
          <p:nvPr>
            <p:custDataLst>
              <p:tags r:id="rId45"/>
            </p:custDataLst>
          </p:nvPr>
        </p:nvSpPr>
        <p:spPr>
          <a:xfrm>
            <a:off x="7010562" y="1801135"/>
            <a:ext cx="812496" cy="293848"/>
          </a:xfrm>
          <a:custGeom>
            <a:avLst/>
            <a:gdLst>
              <a:gd name="connsiteX0" fmla="*/ 131763 w 728653"/>
              <a:gd name="connsiteY0" fmla="*/ 0 h 263525"/>
              <a:gd name="connsiteX1" fmla="*/ 728653 w 728653"/>
              <a:gd name="connsiteY1" fmla="*/ 0 h 263525"/>
              <a:gd name="connsiteX2" fmla="*/ 728653 w 728653"/>
              <a:gd name="connsiteY2" fmla="*/ 263525 h 263525"/>
              <a:gd name="connsiteX3" fmla="*/ 131763 w 728653"/>
              <a:gd name="connsiteY3" fmla="*/ 263525 h 263525"/>
              <a:gd name="connsiteX4" fmla="*/ 0 w 728653"/>
              <a:gd name="connsiteY4" fmla="*/ 131763 h 263525"/>
              <a:gd name="connsiteX5" fmla="*/ 131763 w 728653"/>
              <a:gd name="connsiteY5" fmla="*/ 0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653" h="263525">
                <a:moveTo>
                  <a:pt x="131763" y="0"/>
                </a:moveTo>
                <a:lnTo>
                  <a:pt x="728653" y="0"/>
                </a:lnTo>
                <a:lnTo>
                  <a:pt x="728653" y="263525"/>
                </a:lnTo>
                <a:lnTo>
                  <a:pt x="131763" y="263525"/>
                </a:lnTo>
                <a:lnTo>
                  <a:pt x="0" y="131763"/>
                </a:lnTo>
                <a:lnTo>
                  <a:pt x="13176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1400" b="1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设备环境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初始化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块设备请求项初始化（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bl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k_dev_init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块设备可以随机读写，例如硬盘、软盘，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进程如果想和块设备沟通，必须用内存中的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缓冲区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操作系统使用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请求项数组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动态映射缓冲区块和设备的关系，以及决定读写操作的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轻重缓急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blk_dev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和设备一一对应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，记录了当前设备占用了哪个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请求项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request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记录了缓冲块和硬件设备的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映射关系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和其他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信息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也用数组链记录了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访问的顺序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5" y="4431030"/>
            <a:ext cx="5875655" cy="2033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88810" y="4635500"/>
            <a:ext cx="4408805" cy="1337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dev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设置为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-1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，代表这个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设备空接，也可以代表这个设备目前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空闲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next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：典型的数组链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next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指针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设备环境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初始化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595" y="775970"/>
            <a:ext cx="7665720" cy="5918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设备环境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初始化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建立人机交互界面相关的外设的中断服务程序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挂接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串口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显示器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键盘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开机启动时间设置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补充：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Linux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进程基本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知识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Linux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系统中进程创建的一般原则：只有进程才能创建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进程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也就是说，一般情况下每一个进程都要有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用户级父进程——那么“亚当”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从何而来？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自己“手搓”了一个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！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X86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系统中进程的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必要条件：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可以被调度——必须能用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找到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有自己的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LDT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TSS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——可以有自己的地址空间和上下文保存处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具备参与多进程轮询的能力——初始化时钟中断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能够处理系统调用——挂接系统调用入口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system_call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IDT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表项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对于一个进程，我们只需要关注下面几个事情：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它的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在哪，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LDT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标识的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段基址和段限长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是多少？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它的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代码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是什么？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task_struct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和内核、用户栈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在哪？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它的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页目录表项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们和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页表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们在哪？</a:t>
            </a:r>
            <a:endParaRPr 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进程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0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的基本情况与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sched_init</a:t>
            </a:r>
            <a:endParaRPr lang="en-US" altLang="zh-CN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的基本情况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占据了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GDT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TSS0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LDT0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LDT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均在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内核数据区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段基址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0x000000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，段限长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640KB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复用了内核代码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task_struct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和栈都在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内核数据区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页目录表项是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项，页表占用了第一个页表的前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160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项，均复用了内核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sched_init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的基本操作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LDT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挂接到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GDT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，清空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数组除了第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项之外的所有项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8259A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编程，配置时钟中断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利用之前挂接中断服务程序的方法，挂接系统调用总入口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缓冲区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初始化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基本知识：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Linux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buffer_head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hash_table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结构来管理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缓冲区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buffer_head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链表结构位于缓冲区开头，采用双向环形链表进行管理，组成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free_list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其余部分是缓冲块，按照缓冲块大小进行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分块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hash_table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将已经被使用的缓冲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块进行哈希，便于访问（目前没有缓冲块被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缓冲区初始化（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buffer_init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：从起始位置和末尾同时开始，逐步构建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buffer_head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——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buffer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关联对，并构建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链表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hash_table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全部置为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NULL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260" y="4158615"/>
            <a:ext cx="7907020" cy="2493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硬盘、软盘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初始化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初始化硬盘和软盘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操作：主要是对外围芯片做编程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重要步骤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hd_init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：将硬盘操作函数挂载到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blk_dev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表项中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开启中断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原因：所有初始化工作均已完毕，中断可以开启了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操作系统进入“进程”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时代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需要成为一个用户进程，才能开始创建其他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需求：当前处于内核态，需要将其翻转为用户态（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move_to_user_mode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困难：翻转过程需要同时对海量寄存器进行同时设置，这无法通过编程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实现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思路：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iret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指令可以从内核态原子地返回用户态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，我们可以借用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这条指令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的“转变”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思路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X86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使用栈保存了触发异常的时候的一部分寄存器（包括返回地址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等），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iret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时会恢复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它们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我们如果希望用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iret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返回，那么就要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模拟进行压栈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，执行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iret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CPU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以为自己是从异常返回，事实上这个“异常”的上下文是内核精心压入栈的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一条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iret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代码仍旧保持原来的执行流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，但进程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成为了真正的进程，从此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Linux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进入进程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时代。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" b="5304"/>
          <a:stretch>
            <a:fillRect/>
          </a:stretch>
        </p:blipFill>
        <p:spPr>
          <a:xfrm>
            <a:off x="-1" y="-21772"/>
            <a:ext cx="12192001" cy="687977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-65313" y="-21772"/>
            <a:ext cx="12271528" cy="6879772"/>
          </a:xfrm>
          <a:prstGeom prst="rect">
            <a:avLst/>
          </a:prstGeom>
          <a:gradFill flip="none" rotWithShape="1">
            <a:gsLst>
              <a:gs pos="0">
                <a:srgbClr val="AA2828">
                  <a:alpha val="82737"/>
                  <a:lumMod val="40003"/>
                </a:srgbClr>
              </a:gs>
              <a:gs pos="63000">
                <a:schemeClr val="accent1">
                  <a:lumMod val="54000"/>
                  <a:lumOff val="46000"/>
                  <a:alpha val="45130"/>
                </a:schemeClr>
              </a:gs>
              <a:gs pos="99000">
                <a:schemeClr val="bg1">
                  <a:alpha val="36763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96693"/>
            <a:ext cx="2742035" cy="5785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8619" y="6350169"/>
            <a:ext cx="568036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503050405090304" charset="0"/>
                <a:ea typeface="思源黑体" panose="020B0400000000000000" pitchFamily="34" charset="-122"/>
              </a:rPr>
              <a:t>University of Chinese Academy of Sciences</a:t>
            </a:r>
            <a:endParaRPr lang="en-GB" altLang="zh-CN" sz="1600" b="0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503050405090304" charset="0"/>
              <a:ea typeface="思源黑体" panose="020B0400000000000000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5" y="1953895"/>
            <a:ext cx="12190095" cy="208470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2915285" y="2315210"/>
            <a:ext cx="1395095" cy="136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3</a:t>
            </a:r>
            <a:endParaRPr lang="en-US" altLang="zh-CN" sz="44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4793615" y="2623185"/>
            <a:ext cx="486219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进程</a:t>
            </a:r>
            <a:r>
              <a:rPr lang="en-US" altLang="zh-CN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1</a:t>
            </a:r>
            <a:r>
              <a:rPr lang="zh-CN" altLang="en-US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的创建以及执行</a:t>
            </a:r>
            <a:endParaRPr lang="zh-CN" altLang="en-US" sz="3600">
              <a:solidFill>
                <a:srgbClr val="C00000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进程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0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触发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fork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系统调用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70745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触发系统调用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int 0x80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，使用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eax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传递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系统调用号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这个软中断会触发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ESP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EFLAGS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EIP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压栈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压栈的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EIP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指向了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int 0x80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的下一行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非常重要！！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思考：为什么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fork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是一个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inline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函数？不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inline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行不行？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900" y="1416050"/>
            <a:ext cx="4610100" cy="402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3637915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Linux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设计的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根本问题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2" name="文本框 1" descr="7b0a2020202022776f7264617274223a2022220a7d0a"/>
          <p:cNvSpPr txBox="1"/>
          <p:nvPr/>
        </p:nvSpPr>
        <p:spPr>
          <a:xfrm>
            <a:off x="847725" y="2552065"/>
            <a:ext cx="10698480" cy="1711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汉仪超粗宋简" panose="02010600000101010101" charset="-122"/>
                <a:ea typeface="汉仪超粗宋简" panose="02010600000101010101" charset="-122"/>
                <a:sym typeface="汉仪超粗宋简" panose="02010600000101010101" charset="-122"/>
              </a:rPr>
              <a:t>为什么要有</a:t>
            </a:r>
            <a:r>
              <a:rPr lang="zh-CN" altLang="en-US" sz="10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汉仪超粗宋简" panose="02010600000101010101" charset="-122"/>
                <a:ea typeface="汉仪超粗宋简" panose="02010600000101010101" charset="-122"/>
                <a:sym typeface="汉仪超粗宋简" panose="02010600000101010101" charset="-122"/>
              </a:rPr>
              <a:t>特权</a:t>
            </a:r>
            <a:r>
              <a:rPr lang="zh-CN" altLang="en-US" sz="10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汉仪超粗宋简" panose="02010600000101010101" charset="-122"/>
                <a:ea typeface="汉仪超粗宋简" panose="02010600000101010101" charset="-122"/>
                <a:sym typeface="汉仪超粗宋简" panose="02010600000101010101" charset="-122"/>
              </a:rPr>
              <a:t>？</a:t>
            </a:r>
            <a:endParaRPr lang="zh-CN" altLang="en-US" sz="10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汉仪超粗宋简" panose="02010600000101010101" charset="-122"/>
              <a:ea typeface="汉仪超粗宋简" panose="02010600000101010101" charset="-122"/>
              <a:sym typeface="汉仪超粗宋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fork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函数进入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system_call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：系统调用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总入口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442595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异常会导致程序重定向到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system_call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系统调用总入口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进入之后，程序会检查当前系统调用号是否合法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随后，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Linux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会使用在内核中的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sys_call_table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和传递进来的系统调用号，调用到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sys_fork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处理程序。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注意，这个调用再次自动压一栈数据（返回地址）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900" y="819785"/>
            <a:ext cx="5588000" cy="3962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900" y="1048385"/>
            <a:ext cx="1816100" cy="350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sys_fork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调用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find_empty_process</a:t>
            </a:r>
            <a:endParaRPr lang="en-US" altLang="zh-CN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find_empty_process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：在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数组中找到一个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空闲位置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回顾：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数组是记录进程的数据结构，只有在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数组中的进程才会被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OS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可见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遍历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数组，找到空闲位置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使用一个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全局计数器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last_pid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，为进程决定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pid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并返回（超范围回到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高版本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原理不变，但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数组可能采用高级数据结构实现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sys_fork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调用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copy_process</a:t>
            </a:r>
            <a:endParaRPr lang="en-US" altLang="zh-CN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退出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find_empty_process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后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sys_fork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继续将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esi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edi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ebp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eax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压栈，为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copy_process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做准备参数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copy_process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：使用父进程的部分信息初始化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子进程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思考：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父进程不能访问子进程，因此子进程必须自己搬自己的代码。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子进程加载自己的代码需要代码，那这部分代码谁给？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Linus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的解决方案：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创建的子进程将会复制一份父进程的页表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，为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自己所用！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也就是说，子进程一旦启动，其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将使用父进程的代码完成自己的一部分操作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主要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任务：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创建子进程的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task_struct</a:t>
            </a:r>
            <a:endParaRPr lang="en-US" altLang="zh-CN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将父进程页表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复制到子进程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页表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将父进程文件与子进程共享，设置子进程为就绪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状态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copy_process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初始化进程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1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的任务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结构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get_free_page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：从内存页中获取一个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空闲页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申请空闲页面：反向扫描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mem_map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数组，找到空闲页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意义：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这个空闲页将用作进程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task_struct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内核栈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将空闲页全部清零。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注意：这个页面一定在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16M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线性地址的高位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，因此占用了内核的线性地址空间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复制父进程的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task_struct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操作：子进程会直接复制父进程的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task_struct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用作己用，但也会执行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个性化设置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eip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：设置为父进程的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eip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，也就是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fork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int 0x80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的下一条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指令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eax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强制写为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，将有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大用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内核栈指针：指向该页面的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末端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用户栈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指针：和父进程相同（依然复用了进程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的用户栈，也就是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它的内核栈）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copy_process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调用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copy_mem</a:t>
            </a:r>
            <a:endParaRPr lang="en-US" altLang="zh-CN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copy_mem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：使用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数组中的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位置决定子进程在线性地址空间中的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位置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先获取子进程的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代码、数据段限长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，但这里其实是用的父进程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获取父进程的各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段基址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（在该系统中，数据、代码是同一段）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计算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子进程段基址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（若子进程在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中占据第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项，则子进程处于第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个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64MB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设置子进程段基址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27675" y="3429000"/>
            <a:ext cx="6096000" cy="28613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Linux0.11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每个进程分配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64M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的线性地址空间，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并在线性地址空间一字排开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4M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以上先由页目录表映射到对应页表，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4K-4M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空间由对应页表项映射到物理地址。所以即使进程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的线性地址空间不同，也只需要使用不同的页目录表项和相同的页表项，就可以让它们访问到同一块地址。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Linux0.11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映射地址翻译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" y="1409700"/>
            <a:ext cx="11301730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copy_mem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调用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copy_page_tables</a:t>
            </a:r>
            <a:endParaRPr lang="en-US" altLang="zh-CN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823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copy_page_tables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：将父进程页表复制给子进程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检查父子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段基址是否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4K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字节对齐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——不对齐直接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panic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计算父进程页目录表项起始地址、子进程页目录表项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起始地址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为什么能计算：因为内核里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线性地址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=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物理地址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对于每一个页目录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表项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如果父进程这一个项不存在，跳过这个项的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复制；如果子进程这一个项已经存在，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panic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为子进程的页表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get_free_page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，依然在内存末端，并将子进程页目录表项指向该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页表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对父进程该页目录表项对应的页表中的每一项（若父进程为进程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，则只复制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160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复制到子进程对应的页表中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设置父子的该页表均为只读——如果要写，再重新复制（写时复制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策略）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657350" lvl="3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增加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mem_map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引用计数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刷新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TLB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fork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系统调用退出回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main</a:t>
            </a:r>
            <a:endParaRPr lang="en-US" altLang="zh-CN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2891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将父进程的文件与子进程共享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设置子进程状态为就绪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</a:t>
            </a:r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last_pid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，也就是子进程的进程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编号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完成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收尾工作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sys_fork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，清除为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copy_process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准备的参数栈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system_call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，使用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iret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返回当初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int 0x80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的下一行，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此时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eax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返回值是子进程的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pid</a:t>
            </a:r>
            <a:endParaRPr lang="en-US" altLang="zh-CN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" y="3710940"/>
            <a:ext cx="7810500" cy="3060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9850" y="3710940"/>
            <a:ext cx="3028315" cy="128206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8170545" y="4232910"/>
            <a:ext cx="746760" cy="2584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850755" y="5051425"/>
            <a:ext cx="968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main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进程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0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使用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pause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放弃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CPU</a:t>
            </a:r>
            <a:endParaRPr lang="en-US" altLang="zh-CN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72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main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函数，通过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pause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进行第一次进程调度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操作：将当前进程，也就是进程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设为“可中断等待状态”，随后调用大名鼎鼎的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schedule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schedule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遍历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，找到一个合适的进程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如果有就绪态进程且其剩余时间片最多，则选择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如果有就绪态进程但所有时间片都耗尽，则重新赋予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时间片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如果所有进程都不就绪，那么调度进程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switch_to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切换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TSS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LDT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如果调度的就是当前进程，没必要切换，直接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ljmp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指令的任务门机制，将进程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数据以及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LDT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的各段描述符恢复给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CPU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各个寄存器，实现从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特权级的进程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切换到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特权级进程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轮转到进程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1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开始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运行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72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醒来执行的第一条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指令：非常具有匠心的设计！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还记得吗？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创建进程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的时候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tss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中的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eax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强制写为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！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还记得吗？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创建进程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的时候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tss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中的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eip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写为了进程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触发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int 0x80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的下一条指令！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所以，它以返回值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执行了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int 0x80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的下一条指令！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main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函数后，执行了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init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函数，开始安装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根文件系统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" y="3403600"/>
            <a:ext cx="3238500" cy="3111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445" y="3403600"/>
            <a:ext cx="6731000" cy="2578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302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5715" y="1060283"/>
            <a:ext cx="26212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某某职业技术学院</a:t>
            </a:r>
            <a:endParaRPr lang="en-US" altLang="zh-CN" sz="2400">
              <a:solidFill>
                <a:schemeClr val="bg1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  <a:p>
            <a:r>
              <a:rPr lang="zh-CN" altLang="en-US" sz="3600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目录页</a:t>
            </a:r>
            <a:endParaRPr lang="zh-CN" altLang="en-US" sz="3600">
              <a:solidFill>
                <a:schemeClr val="bg1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551654" y="1007542"/>
            <a:ext cx="485774" cy="0"/>
          </a:xfrm>
          <a:prstGeom prst="line">
            <a:avLst/>
          </a:prstGeom>
          <a:ln w="571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165715" y="507542"/>
            <a:ext cx="25120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bg1">
                    <a:alpha val="10000"/>
                  </a:schemeClr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CATALOG PAGE</a:t>
            </a:r>
            <a:endParaRPr lang="en-US" altLang="zh-CN" sz="2400">
              <a:solidFill>
                <a:schemeClr val="bg1">
                  <a:alpha val="10000"/>
                </a:schemeClr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53511" y="2250092"/>
            <a:ext cx="1014883" cy="10148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1</a:t>
            </a:r>
            <a:endParaRPr lang="zh-CN" altLang="en-US" sz="32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71859" y="2286273"/>
            <a:ext cx="305375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从开机加电到执行</a:t>
            </a:r>
            <a:r>
              <a:rPr lang="en-US" altLang="zh-CN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main</a:t>
            </a:r>
            <a:r>
              <a:rPr lang="zh-CN" altLang="en-US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函数</a:t>
            </a:r>
            <a:endParaRPr lang="zh-CN" altLang="en-US" sz="2400">
              <a:solidFill>
                <a:schemeClr val="accent1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851395" y="2250092"/>
            <a:ext cx="1014883" cy="10148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2</a:t>
            </a:r>
            <a:endParaRPr lang="zh-CN" altLang="en-US" sz="32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969885" y="2287270"/>
            <a:ext cx="3053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设备环境初始化以及创建进程</a:t>
            </a:r>
            <a:r>
              <a:rPr lang="en-US" altLang="zh-CN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0</a:t>
            </a:r>
            <a:endParaRPr lang="en-US" altLang="zh-CN" sz="2400">
              <a:solidFill>
                <a:schemeClr val="accent1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553511" y="3688367"/>
            <a:ext cx="1014883" cy="10148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3</a:t>
            </a:r>
            <a:endParaRPr lang="zh-CN" altLang="en-US" sz="32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672080" y="3964940"/>
            <a:ext cx="3423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进程</a:t>
            </a:r>
            <a:r>
              <a:rPr lang="en-US" altLang="zh-CN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1</a:t>
            </a:r>
            <a:r>
              <a:rPr lang="zh-CN" altLang="en-US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的创建以及</a:t>
            </a:r>
            <a:r>
              <a:rPr lang="zh-CN" altLang="en-US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执行</a:t>
            </a:r>
            <a:endParaRPr lang="zh-CN" altLang="en-US" sz="2400">
              <a:solidFill>
                <a:schemeClr val="accent1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851015" y="3688080"/>
            <a:ext cx="1015365" cy="10147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4</a:t>
            </a:r>
            <a:endParaRPr lang="zh-CN" altLang="en-US" sz="32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969885" y="3964940"/>
            <a:ext cx="3226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进程</a:t>
            </a:r>
            <a:r>
              <a:rPr lang="en-US" altLang="zh-CN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2</a:t>
            </a:r>
            <a:r>
              <a:rPr lang="zh-CN" altLang="en-US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的创建以及</a:t>
            </a:r>
            <a:r>
              <a:rPr lang="zh-CN" altLang="en-US" sz="24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执行</a:t>
            </a:r>
            <a:endParaRPr lang="zh-CN" altLang="en-US" sz="2400">
              <a:solidFill>
                <a:schemeClr val="accent1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</p:txBody>
      </p:sp>
      <p:sp>
        <p:nvSpPr>
          <p:cNvPr id="33" name="ïşlîḓé"/>
          <p:cNvSpPr txBox="1"/>
          <p:nvPr>
            <p:custDataLst>
              <p:tags r:id="rId1"/>
            </p:custDataLst>
          </p:nvPr>
        </p:nvSpPr>
        <p:spPr>
          <a:xfrm>
            <a:off x="558800" y="622871"/>
            <a:ext cx="10851357" cy="9563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</a:defRPr>
            </a:lvl1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0" lang="zh-CN" altLang="en-US" sz="5400" b="0" u="none" strike="noStrike" kern="1200" cap="none" normalizeH="0" baseline="0" dirty="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cs typeface="微软雅黑" panose="020B0503020204020204" pitchFamily="34" charset="-122"/>
                <a:sym typeface="思源黑体" panose="020B0400000000000000" pitchFamily="34" charset="-122"/>
              </a:rPr>
              <a:t>目录</a:t>
            </a:r>
            <a:endParaRPr kumimoji="0" lang="zh-CN" altLang="en-US" sz="5400" b="0" u="none" strike="noStrike" kern="1200" cap="none" normalizeH="0" baseline="0" dirty="0">
              <a:solidFill>
                <a:schemeClr val="accent1"/>
              </a:solidFill>
              <a:latin typeface="Times New Roman" panose="02020503050405090304" charset="0"/>
              <a:ea typeface="思源黑体" panose="020B0400000000000000" pitchFamily="34" charset="-122"/>
              <a:cs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24" name="ïşlîḓé"/>
          <p:cNvSpPr txBox="1"/>
          <p:nvPr>
            <p:custDataLst>
              <p:tags r:id="rId2"/>
            </p:custDataLst>
          </p:nvPr>
        </p:nvSpPr>
        <p:spPr>
          <a:xfrm>
            <a:off x="574842" y="816812"/>
            <a:ext cx="10851357" cy="9563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u="none" strike="noStrike" kern="1200" cap="none" normalizeH="0" baseline="0" dirty="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cs typeface="Times New Roman" panose="02020503050405090304" charset="0"/>
                <a:sym typeface="思源黑体" panose="020B0400000000000000" pitchFamily="34" charset="-122"/>
              </a:rPr>
              <a:t>CONTENTS</a:t>
            </a:r>
            <a:endParaRPr kumimoji="0" lang="zh-CN" altLang="en-US" sz="1800" b="0" u="none" strike="noStrike" kern="1200" cap="none" spc="6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503050405090304" charset="0"/>
              <a:ea typeface="思源黑体" panose="020B0400000000000000" pitchFamily="34" charset="-122"/>
              <a:cs typeface="Times New Roman" panose="02020503050405090304" charset="0"/>
              <a:sym typeface="思源黑体" panose="020B0400000000000000" pitchFamily="34" charset="-122"/>
            </a:endParaRPr>
          </a:p>
        </p:txBody>
      </p:sp>
      <p:pic>
        <p:nvPicPr>
          <p:cNvPr id="12" name="图片 11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124460" y="191770"/>
            <a:ext cx="2995295" cy="628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设置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硬盘文件系统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72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设置硬盘文件系统的主要步骤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根据机器系统数据设置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硬盘参数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读取硬盘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引导块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从引导块中获取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信息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init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触发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sys_setup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系统调用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首先设置硬盘参数，例如柱面数、磁头数、扇区数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bread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，读取磁盘块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bread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：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从磁盘读取根文件系统的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内容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6146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bread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getblk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在所有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buffer_head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中申请一个合适的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buffer_head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作为磁盘读取的媒介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回顾：缓冲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区初始化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遍历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hash_table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，如果发现对应设备的数据已经有人调过或正在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调，那就直接用这个缓冲块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如果是正在弄，那么就需要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buffer_head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和局部变量构建队列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如果没有，那就只能在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free_list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中申请缓冲块了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遍历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buffer_head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空闲链表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，每一个头都保存了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dirt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lock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信息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衡量“坏度”的指标是：脏的或锁的块不好，但脏的更坏（因为写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操作等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更久）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如果找不到，进程自我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挂起（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sleep_on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），开始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调度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获取缓冲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块后：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如果缓冲块无锁，则继续执行，否则等待解锁并调度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如果发现获取的缓冲块是脏的，需要同步缓冲；如果发现被别人占了，那就得重新获取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都没问题，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占用这个块，并将他挂到哈希表上，并从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free_list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中间摘下，加到末尾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bread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调用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ll_rw_block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读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硬盘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6146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ll_rw_block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功能：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将请求项与缓冲块挂接，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将读盘请求加入请求队列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操作：检查磁盘设备操作系统是否支持，以及磁盘控制函数是否挂接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ll_rw_block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make_request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：将请求与缓冲块、设备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挂接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核心要义：从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request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数组找到一个空闲项，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向上连接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bh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，向下连接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blk_dev</a:t>
            </a:r>
            <a:endParaRPr lang="en-US" altLang="zh-CN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回顾：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request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项的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next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成员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在多请求冲突时将请求排队响应（例如很多缓冲块都希望读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磁盘）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从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request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数组找空闲项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时：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读请求可以遍历整个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写请求只能遍历前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2/3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（人的习惯：写磁盘你可以慢慢写，但是打开文档我希望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立刻）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如果找不到，挂起进程；如果找到，设置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request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两边的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映射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make_request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后续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操作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72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add_request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如果当前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blk_dev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对应的设备处于空闲状态（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current_request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NULL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），则设置为当前请求项，并直接调用挂载的函数（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do_hd_request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如果不空闲，那么电梯算法排队，并利用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request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的数组链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组成队列。</a:t>
            </a:r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（一个设备，一条队列）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do_hd_request</a:t>
            </a:r>
            <a:endParaRPr lang="en-US" altLang="zh-CN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解析请求项的磁盘信息，然后给磁盘下达读盘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命令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hd_out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函数，这个函数会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将磁盘中断响应函数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read_intr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挂在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hd_interrupt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，后续磁盘中断到来后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CPU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可以直接响应。最终该函数下达读盘命令（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个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扇区）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切换到进程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执行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函数一路返回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bread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，接下来调用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wait_on_buffer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，等待缓冲块解锁，这会使得进程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陷入不可中断等待状态，触发进程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调度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此时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数组中没有就绪进程，强制切换回进程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循环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pause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，依然调度自己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......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磁盘中断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响应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72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磁盘中断到来，挂好的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read_intr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直接响应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将读取的数据发送到申请的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buffer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操作系统发现当前只读了一半的数据就返回了，因此继续将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read_intr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挂上，并返回在进程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上继续怠速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......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后一半数据读取完成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read_intr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再次响应，但这次在同步数据后，执行了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end_request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函数。这个函数会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关闭设备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，并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设置缓冲块的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up_to_date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属性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解锁缓冲块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唤醒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最近等待该缓冲块的等待队列的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之后，设置请求项为空闲，并根据数组链，指向下一个需要响应的请求项，继续读盘（但此时没有下一个请求项了，所以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do_hd_request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直接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切换到进程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执行，进程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会将等待该缓冲块的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前一个进程唤醒（此时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并没有）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回到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sys_setup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将缓冲区的数据同步给对应数据结构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hd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并释放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缓冲块。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思考：如果有多个进程都等待着一个数据块，会发生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什么？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进程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1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加载根文件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系统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72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从软盘中将根文件系统读入虚拟盘区，从而格式化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虚拟盘区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操作虚拟盘与操作具体外设行为是类似的，但不会出现类似硬盘中断的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情况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虚拟盘为根设备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在根设备上加载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根文件系统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文件系统使用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节点来管理文件（包括目录文件）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一个逻辑设备只有一个文件系统，加载文件系统就是把一个逻辑设备上的文件系统的根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节点，关联到另一个文件系统的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节点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上。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根文件系统挂载在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super_block[8]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数组上，所以加载根文件系统需要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步：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复制根设备的超级块到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super_block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某项中，将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节点位图、逻辑块位图读到缓冲区，并挂接到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super_block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项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读取根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节点，挂接到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inode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数组中，并挂接到对应的超级块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下。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将当前进程的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pwd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root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指针指向根设备的根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节点。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小结：进程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0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创建进程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1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的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流程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72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fork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，进入系统调用总入口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system_call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system_call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查找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sys_call_table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，跳转到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sys_fork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响应函数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sys_fork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copy_process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，设置进程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task_struct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copy_process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copy_mem，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的段基址和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段限长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copy_mem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copy_page_tables，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的页表全部复制给进程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一路返回进程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pid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iret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回到进程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用户态，并返回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main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eax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返回值为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，故跳过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init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pause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系统调用放弃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CPU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，调度进程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执行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 fork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函数触发系统调用的下一条指令处醒来，返回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main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函数后由于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eax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被进程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写死为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，故进入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init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setup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系统调用，从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硬盘读取根文件系统，并设置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根设备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" b="5304"/>
          <a:stretch>
            <a:fillRect/>
          </a:stretch>
        </p:blipFill>
        <p:spPr>
          <a:xfrm>
            <a:off x="-1" y="-21772"/>
            <a:ext cx="12192001" cy="687977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-65313" y="-21772"/>
            <a:ext cx="12271528" cy="6879772"/>
          </a:xfrm>
          <a:prstGeom prst="rect">
            <a:avLst/>
          </a:prstGeom>
          <a:gradFill flip="none" rotWithShape="1">
            <a:gsLst>
              <a:gs pos="0">
                <a:srgbClr val="AA2828">
                  <a:alpha val="82737"/>
                  <a:lumMod val="40003"/>
                </a:srgbClr>
              </a:gs>
              <a:gs pos="63000">
                <a:schemeClr val="accent1">
                  <a:lumMod val="54000"/>
                  <a:lumOff val="46000"/>
                  <a:alpha val="45130"/>
                </a:schemeClr>
              </a:gs>
              <a:gs pos="99000">
                <a:schemeClr val="bg1">
                  <a:alpha val="36763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96693"/>
            <a:ext cx="2742035" cy="5785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8619" y="6350169"/>
            <a:ext cx="568036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503050405090304" charset="0"/>
                <a:ea typeface="思源黑体" panose="020B0400000000000000" pitchFamily="34" charset="-122"/>
              </a:rPr>
              <a:t>University of Chinese Academy of Sciences</a:t>
            </a:r>
            <a:endParaRPr lang="en-GB" altLang="zh-CN" sz="1600" b="0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503050405090304" charset="0"/>
              <a:ea typeface="思源黑体" panose="020B0400000000000000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5" y="1953895"/>
            <a:ext cx="12190095" cy="208470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2915285" y="2315210"/>
            <a:ext cx="1395095" cy="136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4</a:t>
            </a:r>
            <a:endParaRPr lang="en-US" altLang="zh-CN" sz="44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4793615" y="2623185"/>
            <a:ext cx="444563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进程</a:t>
            </a:r>
            <a:r>
              <a:rPr lang="en-US" altLang="zh-CN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2</a:t>
            </a:r>
            <a:r>
              <a:rPr lang="zh-CN" altLang="en-US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的创建及</a:t>
            </a:r>
            <a:r>
              <a:rPr lang="zh-CN" altLang="en-US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执行</a:t>
            </a:r>
            <a:endParaRPr lang="zh-CN" altLang="en-US" sz="3600">
              <a:solidFill>
                <a:schemeClr val="accent1"/>
              </a:solidFill>
              <a:latin typeface="Times New Roman" panose="02020503050405090304" charset="0"/>
              <a:ea typeface="思源黑体" panose="020B04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打开终端设备文件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72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设置好根文件系统后，一些系统文件就可以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访问了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一切外设都是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所有文件都需要通过根文件节点来在磁盘上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寻找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打开标准输入设备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sys_open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，以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读模式打开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/dev/tty0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打开文件过程：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task_struct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filp[20]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file_table[64]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挂接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节点在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file_table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登记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核心函数：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open_namei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解析并加载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/dev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目录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节点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解析并加载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tty0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节点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确定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tty0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是字符设备，在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file_table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登记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复制文件句柄，继续打开终端设备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文件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72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打开标准输出、标准错误输出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设备文件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依然打开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/dev/tty0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sysdup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复制文件句柄，挂载到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file_table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现在可以使用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stdio.h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的输入输出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" b="5304"/>
          <a:stretch>
            <a:fillRect/>
          </a:stretch>
        </p:blipFill>
        <p:spPr>
          <a:xfrm>
            <a:off x="-1" y="-21772"/>
            <a:ext cx="12192001" cy="687977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-65313" y="-21772"/>
            <a:ext cx="12271528" cy="6879772"/>
          </a:xfrm>
          <a:prstGeom prst="rect">
            <a:avLst/>
          </a:prstGeom>
          <a:gradFill flip="none" rotWithShape="1">
            <a:gsLst>
              <a:gs pos="0">
                <a:srgbClr val="AA2828">
                  <a:alpha val="82737"/>
                  <a:lumMod val="40003"/>
                </a:srgbClr>
              </a:gs>
              <a:gs pos="63000">
                <a:schemeClr val="accent1">
                  <a:lumMod val="54000"/>
                  <a:lumOff val="46000"/>
                  <a:alpha val="45130"/>
                </a:schemeClr>
              </a:gs>
              <a:gs pos="99000">
                <a:schemeClr val="bg1">
                  <a:alpha val="36763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96693"/>
            <a:ext cx="2742035" cy="5785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8619" y="6350169"/>
            <a:ext cx="568036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503050405090304" charset="0"/>
                <a:ea typeface="思源黑体" panose="020B0400000000000000" pitchFamily="34" charset="-122"/>
              </a:rPr>
              <a:t>University of Chinese Academy of Sciences</a:t>
            </a:r>
            <a:endParaRPr lang="en-GB" altLang="zh-CN" sz="1600" b="0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503050405090304" charset="0"/>
              <a:ea typeface="思源黑体" panose="020B0400000000000000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5" y="1953895"/>
            <a:ext cx="12190095" cy="2084705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2915285" y="2315210"/>
            <a:ext cx="1395095" cy="136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1</a:t>
            </a:r>
            <a:endParaRPr lang="zh-CN" altLang="en-US" sz="44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4606290" y="2623185"/>
            <a:ext cx="599186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从开机加电到执行</a:t>
            </a:r>
            <a:r>
              <a:rPr lang="en-US" altLang="zh-CN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main</a:t>
            </a:r>
            <a:r>
              <a:rPr lang="zh-CN" altLang="en-US" sz="3600">
                <a:solidFill>
                  <a:schemeClr val="accent1"/>
                </a:solidFill>
                <a:latin typeface="Times New Roman" panose="02020503050405090304" charset="0"/>
                <a:ea typeface="思源黑体" panose="020B0400000000000000" pitchFamily="34" charset="-122"/>
                <a:sym typeface="+mn-ea"/>
              </a:rPr>
              <a:t>函数</a:t>
            </a:r>
            <a:endParaRPr lang="zh-CN" altLang="en-US" sz="3600">
              <a:solidFill>
                <a:schemeClr val="accent1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  <a:p>
            <a:endParaRPr lang="zh-CN" altLang="en-US" sz="3600">
              <a:solidFill>
                <a:srgbClr val="C00000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创建进程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2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并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执行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72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fork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与进程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类似，进程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也会在被调度时复用进程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代码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第一次被调度时会回到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init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执行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关闭标准输入设备文件，打开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rc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脚本文件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注意子进程会共享父进程的文件，因此进程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可以调用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sys_close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关闭标准输入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rc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文件是一个脚本文件，记录了一些命令，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会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执行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执行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execve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，调用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sys_execve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系统调用，加载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/bin/sh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检测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i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节点和文件头属性，确保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文件符合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载入规定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加载参数和环境变量到进程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的栈空间，调整进程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的管理结构（文件、内存页面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等）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调整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EIP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ESP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，使其指向真正的代码段和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用户栈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空间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系统调用返回，进程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程序）开始执行。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此时一定会触发缺页异常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，操作系统响应并将对应代码从磁盘读取到进程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地址空间。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系统实现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怠速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246485" cy="572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创建进程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update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程序读取到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/etc/update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命令，加载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update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程序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任务：将缓冲区中的数据同步到外设上。这个进程隔一段时间就会被唤醒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切换到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执行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读取到了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echo “/dev/gd1” &gt; /etc/mtab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，写入了这个文件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执行完毕后，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会调用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sys_read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系统调用来读取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rc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文件里剩余的数据，读取结束后，由于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rc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是文件，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进程也会调用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sys_exit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来退出运行，这其中会告知其父进程自己退出，并调度到进程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开始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执行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重建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进程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这个路线与之前创建进程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一致，但是此时输入是标准输入文件，这使得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shell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开始执行后，不再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退出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这事实上已经是进程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了，进入了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rw_char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函数，被设为可中断等待状态，系统正式启动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完毕。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146300"/>
            <a:ext cx="12191365" cy="256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56460" y="2921635"/>
            <a:ext cx="7879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感谢聆听与</a:t>
            </a:r>
            <a:r>
              <a:rPr lang="zh-CN" altLang="en-US" sz="6000" b="1">
                <a:solidFill>
                  <a:schemeClr val="bg1"/>
                </a:solidFill>
                <a:latin typeface="Times New Roman" panose="02020503050405090304" charset="0"/>
                <a:ea typeface="思源黑体" panose="020B0400000000000000" pitchFamily="34" charset="-122"/>
              </a:rPr>
              <a:t>观看</a:t>
            </a:r>
            <a:endParaRPr lang="zh-CN" altLang="en-US" sz="6000" b="1">
              <a:solidFill>
                <a:schemeClr val="bg1"/>
              </a:solidFill>
              <a:latin typeface="Times New Roman" panose="02020503050405090304" charset="0"/>
              <a:ea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2973705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BIOS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的启动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过程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6904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加电瞬间发生的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故事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CPU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硬件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复位到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0xFFFF0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，加电瞬间发起取指。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这个地址和闪存绑定，从闪存中读取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指令。</a:t>
            </a:r>
            <a:endParaRPr lang="en-US" altLang="zh-CN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BIOS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配置中断向量表和中断服务程序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0x00000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位置用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1KB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构建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中断向量表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，并在大约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57KB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后加载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8KB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中断服务程序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这些中断服务将会为内核加载提供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支持。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b="12582"/>
          <a:stretch>
            <a:fillRect/>
          </a:stretch>
        </p:blipFill>
        <p:spPr>
          <a:xfrm>
            <a:off x="3002280" y="3681095"/>
            <a:ext cx="6187440" cy="290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加载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Linux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自己的引导程序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470005" cy="56159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BIOS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加载</a:t>
            </a:r>
            <a:r>
              <a:rPr lang="en-US" altLang="zh-CN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Linux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第一部分</a:t>
            </a:r>
            <a:r>
              <a:rPr lang="zh-CN" altLang="en-US" sz="2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内核代码</a:t>
            </a:r>
            <a:endParaRPr lang="zh-CN" altLang="en-US" sz="2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系统自检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触发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0x19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中断，加载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bootsect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中断功能：将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号磁头对应的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磁道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扇区的内容复制到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内存的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0x07C00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处。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跳转到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bootsect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，它将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引导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Linux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下一步加载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highlight>
                  <a:srgbClr val="FFFF00"/>
                </a:highligh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设计思想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：“两头约定”和“定位识别”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两头约定：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OS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把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bootsect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放在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号磁头对应的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磁道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扇区，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BIOS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加载到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0x07C00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定位识别：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BIOS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默认认定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号磁头对应的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磁道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扇区一定是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bootsect</a:t>
            </a:r>
            <a:endParaRPr lang="en-US" alt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意义：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OS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可以个性化地加载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自身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BIOS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无需额外识别某个位置的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代码“是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操作系统”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bootsect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继续加载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Linux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内核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划分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内存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定义了内存各个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位置划分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把自己复制到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0x09000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位置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根本原因：含有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根设备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相关的变量，不可被覆盖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直接原因：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0x07C00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是“两头约定”，不能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更改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加载剩余内核到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指定位置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加载内容：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setup.s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模块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方法：借用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BIOS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留下的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0x13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中断服务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跳转到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setup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，进行下一步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配置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130" y="996950"/>
            <a:ext cx="5307965" cy="260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766572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setup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：初步准备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503050405090304" charset="0"/>
                <a:ea typeface="思源黑体" panose="020B0400000000000000" pitchFamily="34" charset="-122"/>
                <a:sym typeface="Arial" panose="020B0604020202090204" pitchFamily="34" charset="0"/>
              </a:rPr>
              <a:t>工作</a:t>
            </a:r>
            <a:endParaRPr lang="zh-CN" altLang="en-US" sz="2800" b="1" dirty="0">
              <a:solidFill>
                <a:prstClr val="black"/>
              </a:solidFill>
              <a:latin typeface="Times New Roman" panose="02020503050405090304" charset="0"/>
              <a:ea typeface="思源黑体" panose="020B0400000000000000" pitchFamily="34" charset="-122"/>
              <a:sym typeface="Arial" panose="020B0604020202090204" pitchFamily="34" charset="0"/>
            </a:endParaRP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2585" y="819785"/>
            <a:ext cx="1130998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关中断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意义：为重建中断响应机制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做准备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把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system</a:t>
            </a:r>
            <a:r>
              <a:rPr lang="zh-CN" altLang="en-US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模块移动到</a:t>
            </a:r>
            <a:r>
              <a:rPr lang="en-US" altLang="zh-CN" sz="20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0x00000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废除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BIOS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中断向量表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收回完成寿命的程序所占内存空间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highlight>
                  <a:srgbClr val="FFFF00"/>
                </a:highligh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让内核代码占据物理地址上最天然的位置</a:t>
            </a:r>
            <a:endParaRPr lang="zh-CN" altLang="en-US" sz="20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190" y="3681095"/>
            <a:ext cx="8053070" cy="306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i*1_1"/>
  <p:tag name="KSO_WM_TEMPLATE_CATEGORY" val="diagram"/>
  <p:tag name="KSO_WM_TEMPLATE_INDEX" val="20236929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DIAGRAM_USE_COLOR_VALUE" val="{&quot;color_scheme&quot;:1,&quot;color_type&quot;:1,&quot;theme_color_indexes&quot;:[5,6,5,6,5,6]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9_6*m_i*1_2"/>
  <p:tag name="KSO_WM_TEMPLATE_CATEGORY" val="diagram"/>
  <p:tag name="KSO_WM_TEMPLATE_INDEX" val="20236929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VIRTUALLY_FRAME" val="{&quot;height&quot;:404.444251968504,&quot;left&quot;:20.3,&quot;top&quot;:83.1,&quot;width&quot;:920.3449606299213}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DIAGRAM_USE_COLOR_VALUE" val="{&quot;color_scheme&quot;:1,&quot;color_type&quot;:1,&quot;theme_color_indexes&quot;:[5,6,5,6,5,6]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i*1_3"/>
  <p:tag name="KSO_WM_TEMPLATE_CATEGORY" val="diagram"/>
  <p:tag name="KSO_WM_TEMPLATE_INDEX" val="20236929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3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DIAGRAM_USE_COLOR_VALUE" val="{&quot;color_scheme&quot;:1,&quot;color_type&quot;:1,&quot;theme_color_indexes&quot;:[5,6,5,6,5,6]}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i*1_4"/>
  <p:tag name="KSO_WM_TEMPLATE_CATEGORY" val="diagram"/>
  <p:tag name="KSO_WM_TEMPLATE_INDEX" val="20236929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4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DIAGRAM_USE_COLOR_VALUE" val="{&quot;color_scheme&quot;:1,&quot;color_type&quot;:1,&quot;theme_color_indexes&quot;:[5,6,5,6,5,6]}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i*1_5"/>
  <p:tag name="KSO_WM_TEMPLATE_CATEGORY" val="diagram"/>
  <p:tag name="KSO_WM_TEMPLATE_INDEX" val="20236929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5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.5,&quot;colorType&quot;:1,&quot;foreColorIndex&quot;:13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5"/>
  <p:tag name="KSO_WM_DIAGRAM_USE_COLOR_VALUE" val="{&quot;color_scheme&quot;:1,&quot;color_type&quot;:1,&quot;theme_color_indexes&quot;:[5,6,5,6,5,6]}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i*1_6"/>
  <p:tag name="KSO_WM_TEMPLATE_CATEGORY" val="diagram"/>
  <p:tag name="KSO_WM_TEMPLATE_INDEX" val="20236929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6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.5,&quot;colorType&quot;:1,&quot;foreColorIndex&quot;:13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5"/>
  <p:tag name="KSO_WM_DIAGRAM_USE_COLOR_VALUE" val="{&quot;color_scheme&quot;:1,&quot;color_type&quot;:1,&quot;theme_color_indexes&quot;:[5,6,5,6,5,6]}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i*1_7"/>
  <p:tag name="KSO_WM_TEMPLATE_CATEGORY" val="diagram"/>
  <p:tag name="KSO_WM_TEMPLATE_INDEX" val="20236929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7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.5,&quot;colorType&quot;:1,&quot;foreColorIndex&quot;:13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5"/>
  <p:tag name="KSO_WM_DIAGRAM_USE_COLOR_VALUE" val="{&quot;color_scheme&quot;:1,&quot;color_type&quot;:1,&quot;theme_color_indexes&quot;:[5,6,5,6,5,6]}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i*1_8"/>
  <p:tag name="KSO_WM_TEMPLATE_CATEGORY" val="diagram"/>
  <p:tag name="KSO_WM_TEMPLATE_INDEX" val="20236929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8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.5,&quot;colorType&quot;:1,&quot;foreColorIndex&quot;:13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5"/>
  <p:tag name="KSO_WM_DIAGRAM_USE_COLOR_VALUE" val="{&quot;color_scheme&quot;:1,&quot;color_type&quot;:1,&quot;theme_color_indexes&quot;:[5,6,5,6,5,6]}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i*1_1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i*1_2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i*1_3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i*1_8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8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i*1_7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7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PP_MARK_KEY" val="386a64a2-68e5-46fc-8f49-5903dbd023af"/>
  <p:tag name="COMMONDATA" val="eyJjb3VudCI6NCwiaGRpZCI6ImVjZjE3YmY2MGExNDdiYmU2NmZkMGY0ZDY3NGVkNWYzIiwidXNlckNvdW50IjoxfQ=="/>
  <p:tag name="resource_record_key" val="{&quot;70&quot;:[3327960,3327944]}"/>
</p:tagLst>
</file>

<file path=ppt/tags/tag25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i*1_6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6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f*1_1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a*1_1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f*1_2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2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a*1_2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a"/>
  <p:tag name="KSO_WM_UNIT_INDEX" val="1_2_2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f*1_3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a*1_3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a"/>
  <p:tag name="KSO_WM_UNIT_INDEX" val="1_3_2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f*1_8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8_1"/>
  <p:tag name="KSO_WM_DIAGRAM_VERSION" val="3"/>
  <p:tag name="KSO_WM_DIAGRAM_COLOR_TRICK" val="1"/>
  <p:tag name="KSO_WM_DIAGRAM_COLOR_TEXT_CAN_REMOVE" val="n"/>
  <p:tag name="KSO_WM_UNIT_VALUE" val="19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a*1_8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a"/>
  <p:tag name="KSO_WM_UNIT_INDEX" val="1_8_2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f*1_7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7_1"/>
  <p:tag name="KSO_WM_DIAGRAM_VERSION" val="3"/>
  <p:tag name="KSO_WM_DIAGRAM_COLOR_TRICK" val="1"/>
  <p:tag name="KSO_WM_DIAGRAM_COLOR_TEXT_CAN_REMOVE" val="n"/>
  <p:tag name="KSO_WM_UNIT_VALUE" val="19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a*1_7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a"/>
  <p:tag name="KSO_WM_UNIT_INDEX" val="1_7_2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f*1_6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19"/>
  <p:tag name="KSO_WM_DIAGRAM_GROUP_CODE" val="m1-1"/>
  <p:tag name="KSO_WM_UNIT_TYPE" val="m_h_f"/>
  <p:tag name="KSO_WM_UNIT_INDEX" val="1_6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a*1_6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a"/>
  <p:tag name="KSO_WM_UNIT_INDEX" val="1_6_2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i*1_4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4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i*1_5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5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f*1_4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4_1"/>
  <p:tag name="KSO_WM_DIAGRAM_VERSION" val="3"/>
  <p:tag name="KSO_WM_DIAGRAM_COLOR_TRICK" val="1"/>
  <p:tag name="KSO_WM_DIAGRAM_COLOR_TEXT_CAN_REMOVE" val="n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a*1_4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a"/>
  <p:tag name="KSO_WM_UNIT_INDEX" val="1_4_2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f*1_5_1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5_1"/>
  <p:tag name="KSO_WM_DIAGRAM_VERSION" val="3"/>
  <p:tag name="KSO_WM_DIAGRAM_COLOR_TRICK" val="1"/>
  <p:tag name="KSO_WM_DIAGRAM_COLOR_TEXT_CAN_REMOVE" val="n"/>
  <p:tag name="KSO_WM_UNIT_VALUE" val="19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DIAGRAM_VIRTUALLY_FRAME" val="{&quot;height&quot;:404.444251968504,&quot;left&quot;:20.3,&quot;top&quot;:83.1,&quot;width&quot;:920.3449606299213}"/>
  <p:tag name="KSO_WM_UNIT_HIGHLIGHT" val="0"/>
  <p:tag name="KSO_WM_UNIT_COMPATIBLE" val="0"/>
  <p:tag name="KSO_WM_UNIT_DIAGRAM_ISNUMVISUAL" val="0"/>
  <p:tag name="KSO_WM_UNIT_DIAGRAM_ISREFERUNIT" val="0"/>
  <p:tag name="KSO_WM_UNIT_ID" val="diagram20236929_6*m_h_a*1_5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TYPE" val="m_h_a"/>
  <p:tag name="KSO_WM_UNIT_INDEX" val="1_5_2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5"/>
  <p:tag name="KSO_WM_DIAGRAM_MAX_ITEMCNT" val="12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9_6*m_h_i*1_1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UNIT_TEXT_FILL_TYPE" val="1"/>
  <p:tag name="KSO_WM_DIAGRAM_VIRTUALLY_FRAME" val="{&quot;height&quot;:404.444251968504,&quot;left&quot;:20.3,&quot;top&quot;:83.1,&quot;width&quot;:920.3449606299213}"/>
  <p:tag name="KSO_WM_DIAGRAM_MAX_ITEMCNT" val="12"/>
  <p:tag name="KSO_WM_DIAGRAM_MIN_ITEMCNT" val="3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9_6*m_h_i*1_2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UNIT_TEXT_FILL_TYPE" val="1"/>
  <p:tag name="KSO_WM_DIAGRAM_VIRTUALLY_FRAME" val="{&quot;height&quot;:404.444251968504,&quot;left&quot;:20.3,&quot;top&quot;:83.1,&quot;width&quot;:920.3449606299213}"/>
  <p:tag name="KSO_WM_DIAGRAM_MAX_ITEMCNT" val="12"/>
  <p:tag name="KSO_WM_DIAGRAM_MIN_ITEMCNT" val="3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9_6*m_h_i*1_3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UNIT_TEXT_FILL_TYPE" val="1"/>
  <p:tag name="KSO_WM_DIAGRAM_VIRTUALLY_FRAME" val="{&quot;height&quot;:404.444251968504,&quot;left&quot;:20.3,&quot;top&quot;:83.1,&quot;width&quot;:920.3449606299213}"/>
  <p:tag name="KSO_WM_DIAGRAM_MAX_ITEMCNT" val="12"/>
  <p:tag name="KSO_WM_DIAGRAM_MIN_ITEMCNT" val="3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9_6*m_h_i*1_4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4_2"/>
  <p:tag name="KSO_WM_DIAGRAM_VERSION" val="3"/>
  <p:tag name="KSO_WM_DIAGRAM_COLOR_TRICK" val="1"/>
  <p:tag name="KSO_WM_DIAGRAM_COLOR_TEXT_CAN_REMOVE" val="n"/>
  <p:tag name="KSO_WM_UNIT_TEXT_FILL_TYPE" val="1"/>
  <p:tag name="KSO_WM_DIAGRAM_VIRTUALLY_FRAME" val="{&quot;height&quot;:404.444251968504,&quot;left&quot;:20.3,&quot;top&quot;:83.1,&quot;width&quot;:920.3449606299213}"/>
  <p:tag name="KSO_WM_DIAGRAM_MAX_ITEMCNT" val="12"/>
  <p:tag name="KSO_WM_DIAGRAM_MIN_ITEMCNT" val="3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9_6*m_h_i*1_5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5_2"/>
  <p:tag name="KSO_WM_DIAGRAM_VERSION" val="3"/>
  <p:tag name="KSO_WM_DIAGRAM_COLOR_TRICK" val="1"/>
  <p:tag name="KSO_WM_DIAGRAM_COLOR_TEXT_CAN_REMOVE" val="n"/>
  <p:tag name="KSO_WM_UNIT_TEXT_FILL_TYPE" val="1"/>
  <p:tag name="KSO_WM_DIAGRAM_VIRTUALLY_FRAME" val="{&quot;height&quot;:404.444251968504,&quot;left&quot;:20.3,&quot;top&quot;:83.1,&quot;width&quot;:920.3449606299213}"/>
  <p:tag name="KSO_WM_DIAGRAM_MAX_ITEMCNT" val="12"/>
  <p:tag name="KSO_WM_DIAGRAM_MIN_ITEMCNT" val="3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9_6*m_h_i*1_6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6_2"/>
  <p:tag name="KSO_WM_DIAGRAM_VERSION" val="3"/>
  <p:tag name="KSO_WM_DIAGRAM_COLOR_TRICK" val="1"/>
  <p:tag name="KSO_WM_DIAGRAM_COLOR_TEXT_CAN_REMOVE" val="n"/>
  <p:tag name="KSO_WM_UNIT_TEXT_FILL_TYPE" val="1"/>
  <p:tag name="KSO_WM_DIAGRAM_VIRTUALLY_FRAME" val="{&quot;height&quot;:404.444251968504,&quot;left&quot;:20.3,&quot;top&quot;:83.1,&quot;width&quot;:920.3449606299213}"/>
  <p:tag name="KSO_WM_DIAGRAM_MAX_ITEMCNT" val="12"/>
  <p:tag name="KSO_WM_DIAGRAM_MIN_ITEMCNT" val="3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9_6*m_h_i*1_7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7_2"/>
  <p:tag name="KSO_WM_DIAGRAM_VERSION" val="3"/>
  <p:tag name="KSO_WM_DIAGRAM_COLOR_TRICK" val="1"/>
  <p:tag name="KSO_WM_DIAGRAM_COLOR_TEXT_CAN_REMOVE" val="n"/>
  <p:tag name="KSO_WM_UNIT_TEXT_FILL_TYPE" val="1"/>
  <p:tag name="KSO_WM_DIAGRAM_VIRTUALLY_FRAME" val="{&quot;height&quot;:404.444251968504,&quot;left&quot;:20.3,&quot;top&quot;:83.1,&quot;width&quot;:920.3449606299213}"/>
  <p:tag name="KSO_WM_DIAGRAM_MAX_ITEMCNT" val="12"/>
  <p:tag name="KSO_WM_DIAGRAM_MIN_ITEMCNT" val="3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9_6*m_h_i*1_8_2"/>
  <p:tag name="KSO_WM_TEMPLATE_CATEGORY" val="diagram"/>
  <p:tag name="KSO_WM_TEMPLATE_INDEX" val="20236929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8_2"/>
  <p:tag name="KSO_WM_DIAGRAM_VERSION" val="3"/>
  <p:tag name="KSO_WM_DIAGRAM_COLOR_TRICK" val="1"/>
  <p:tag name="KSO_WM_DIAGRAM_COLOR_TEXT_CAN_REMOVE" val="n"/>
  <p:tag name="KSO_WM_UNIT_TEXT_FILL_TYPE" val="1"/>
  <p:tag name="KSO_WM_DIAGRAM_VIRTUALLY_FRAME" val="{&quot;height&quot;:404.444251968504,&quot;left&quot;:20.3,&quot;top&quot;:83.1,&quot;width&quot;:920.3449606299213}"/>
  <p:tag name="KSO_WM_DIAGRAM_MAX_ITEMCNT" val="12"/>
  <p:tag name="KSO_WM_DIAGRAM_MIN_ITEMCNT" val="3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  <p:tag name="KSO_WM_UNIT_PLACING_PICTURE_USER_VIEWPORT" val="{&quot;height&quot;:989,&quot;width&quot;:4717}"/>
</p:tagLst>
</file>

<file path=ppt/tags/tag65.xml><?xml version="1.0" encoding="utf-8"?>
<p:tagLst xmlns:p="http://schemas.openxmlformats.org/presentationml/2006/main">
  <p:tag name="KSO_WM_UNIT_PLACING_PICTURE_USER_VIEWPORT" val="{&quot;height&quot;:4705,&quot;width&quot;:8751}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023国科大融媒体编辑部出品">
  <a:themeElements>
    <a:clrScheme name="深红+深灰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AA2928"/>
      </a:accent1>
      <a:accent2>
        <a:srgbClr val="EA7D7C"/>
      </a:accent2>
      <a:accent3>
        <a:srgbClr val="3F3F3F"/>
      </a:accent3>
      <a:accent4>
        <a:srgbClr val="818181"/>
      </a:accent4>
      <a:accent5>
        <a:srgbClr val="A5A5A5"/>
      </a:accent5>
      <a:accent6>
        <a:srgbClr val="C9C9C9"/>
      </a:accent6>
      <a:hlink>
        <a:srgbClr val="D34746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9665</Words>
  <Application>WPS 表格</Application>
  <PresentationFormat>宽屏</PresentationFormat>
  <Paragraphs>560</Paragraphs>
  <Slides>52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77" baseType="lpstr">
      <vt:lpstr>Arial</vt:lpstr>
      <vt:lpstr>宋体</vt:lpstr>
      <vt:lpstr>Wingdings</vt:lpstr>
      <vt:lpstr>Times New Roman</vt:lpstr>
      <vt:lpstr>思源黑体</vt:lpstr>
      <vt:lpstr>汉仪中黑KW</vt:lpstr>
      <vt:lpstr>微软雅黑</vt:lpstr>
      <vt:lpstr>汉仪旗黑</vt:lpstr>
      <vt:lpstr>汉仪超粗宋简</vt:lpstr>
      <vt:lpstr>Source Han Sans SC Normal</vt:lpstr>
      <vt:lpstr>华文楷体</vt:lpstr>
      <vt:lpstr>等线</vt:lpstr>
      <vt:lpstr>汉仪中等线KW</vt:lpstr>
      <vt:lpstr>宋体</vt:lpstr>
      <vt:lpstr>Arial Unicode MS</vt:lpstr>
      <vt:lpstr>等线 Light</vt:lpstr>
      <vt:lpstr>Calibri</vt:lpstr>
      <vt:lpstr>Helvetica Neue</vt:lpstr>
      <vt:lpstr>汉仪书宋二KW</vt:lpstr>
      <vt:lpstr>冬青黑体简体中文</vt:lpstr>
      <vt:lpstr>Source Han Sans SC Normal</vt:lpstr>
      <vt:lpstr>微软雅黑</vt:lpstr>
      <vt:lpstr>思源黑体</vt:lpstr>
      <vt:lpstr>苹方-简</vt:lpstr>
      <vt:lpstr>2023国科大融媒体编辑部出品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madrid</cp:lastModifiedBy>
  <cp:revision>132</cp:revision>
  <dcterms:created xsi:type="dcterms:W3CDTF">2024-12-20T03:11:53Z</dcterms:created>
  <dcterms:modified xsi:type="dcterms:W3CDTF">2024-12-20T03:11:53Z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2052-6.14.0.8924</vt:lpwstr>
  </property>
  <property fmtid="{D5CDD505-2E9C-101B-9397-08002B2CF9AE}" pid="3" name="KSOTemplateUUID">
    <vt:lpwstr>v1.0_mb_zTRBwOkk6jegK/EGCRRUZA==</vt:lpwstr>
  </property>
  <property fmtid="{D5CDD505-2E9C-101B-9397-08002B2CF9AE}" pid="4" name="ICV">
    <vt:lpwstr>EB852F3BB84FBD96C9215867EAD20591_43</vt:lpwstr>
  </property>
</Properties>
</file>